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65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slideLayout" Target="../slideLayouts/slideLayout1.xml"  /><Relationship Id="rId7" Type="http://schemas.openxmlformats.org/officeDocument/2006/relationships/notesSlide" Target="../notesSlides/notesSlide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13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14.png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slideLayout" Target="../slideLayouts/slideLayout1.xml"  /><Relationship Id="rId9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21.png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slideLayout" Target="../slideLayouts/slideLayout1.xml"  /><Relationship Id="rId6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25.png"  /><Relationship Id="rId2" Type="http://schemas.openxmlformats.org/officeDocument/2006/relationships/image" Target="../media/image26.png"  /><Relationship Id="rId3" Type="http://schemas.openxmlformats.org/officeDocument/2006/relationships/slideLayout" Target="../slideLayouts/slideLayout1.xml"  /><Relationship Id="rId4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27.png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slideLayout" Target="../slideLayouts/slideLayout1.xml"  /><Relationship Id="rId5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30.png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slideLayout" Target="../slideLayouts/slideLayout1.xml"  /><Relationship Id="rId9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37.png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slideLayout" Target="../slideLayouts/slideLayout1.xml"  /><Relationship Id="rId8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10" Type="http://schemas.openxmlformats.org/officeDocument/2006/relationships/image" Target="../media/image50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029200" cy="514350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4" name="Text 1"/>
          <p:cNvSpPr/>
          <p:nvPr/>
        </p:nvSpPr>
        <p:spPr>
          <a:xfrm>
            <a:off x="428625" y="571500"/>
            <a:ext cx="41719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86" spc="1" kern="0" dirty="0">
                <a:solidFill>
                  <a:srgbClr val="00E5FF"/>
                </a:solidFill>
              </a:rPr>
              <a:t>Project Report</a:t>
            </a:r>
            <a:endParaRPr lang="en-US" sz="1486" dirty="0"/>
          </a:p>
        </p:txBody>
      </p:sp>
      <p:sp>
        <p:nvSpPr>
          <p:cNvPr id="5" name="Text 2"/>
          <p:cNvSpPr/>
          <p:nvPr/>
        </p:nvSpPr>
        <p:spPr>
          <a:xfrm>
            <a:off x="428625" y="1130498"/>
            <a:ext cx="4171950" cy="96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spc="-1" kern="0" dirty="0">
                <a:solidFill>
                  <a:srgbClr val="1E1E90"/>
                </a:solidFill>
              </a:rPr>
              <a:t>AI 기반 폐암 신항원</a:t>
            </a:r>
            <a:pPr algn="l" indent="0" marL="0">
              <a:lnSpc>
                <a:spcPts val="3800"/>
              </a:lnSpc>
              <a:buNone/>
            </a:pPr>
            <a:r>
              <a:rPr lang="en-US" sz="2862" b="1" spc="-1" kern="0" dirty="0">
                <a:solidFill>
                  <a:srgbClr val="1E1E90"/>
                </a:solidFill>
              </a:rPr>
              <a:t>
</a:t>
            </a:r>
            <a:pPr algn="l" indent="0" marL="0">
              <a:lnSpc>
                <a:spcPts val="3800"/>
              </a:lnSpc>
              <a:buNone/>
            </a:pPr>
            <a:r>
              <a:rPr lang="en-US" sz="2862" b="1" spc="-1" kern="0" dirty="0">
                <a:solidFill>
                  <a:srgbClr val="1E1E90"/>
                </a:solidFill>
              </a:rPr>
              <a:t>예측 및 분석 시스템 구축</a:t>
            </a:r>
            <a:endParaRPr lang="en-US" sz="2862" dirty="0"/>
          </a:p>
        </p:txBody>
      </p:sp>
      <p:sp>
        <p:nvSpPr>
          <p:cNvPr id="6" name="Shape 3"/>
          <p:cNvSpPr/>
          <p:nvPr/>
        </p:nvSpPr>
        <p:spPr>
          <a:xfrm>
            <a:off x="428625" y="2233482"/>
            <a:ext cx="4171950" cy="41143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2233482"/>
            <a:ext cx="28575" cy="411435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8" name="Text 5"/>
          <p:cNvSpPr/>
          <p:nvPr/>
        </p:nvSpPr>
        <p:spPr>
          <a:xfrm>
            <a:off x="571500" y="2233482"/>
            <a:ext cx="4029075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D3748"/>
                </a:solidFill>
              </a:rPr>
              <a:t>1D-CNN 딥러닝 모델을 활용한 폐암 환자 게놈 데이터 분석 및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D3748"/>
                </a:solidFill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D3748"/>
                </a:solidFill>
              </a:rPr>
              <a:t>신항원 서열 예측 시스템 개발 프로젝트 결과 보고서</a:t>
            </a:r>
            <a:endParaRPr lang="en-US" sz="942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4454128"/>
            <a:ext cx="87511" cy="1000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7573" y="4436269"/>
            <a:ext cx="8251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718096"/>
                </a:solidFill>
              </a:rPr>
              <a:t>Genomic Analysis</a:t>
            </a:r>
            <a:endParaRPr lang="en-US" sz="727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89" y="4454128"/>
            <a:ext cx="100013" cy="1000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98439" y="4436269"/>
            <a:ext cx="6904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718096"/>
                </a:solidFill>
              </a:rPr>
              <a:t>Deep Learning</a:t>
            </a:r>
            <a:endParaRPr lang="en-US" sz="727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240" y="4454128"/>
            <a:ext cx="125016" cy="1000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899693" y="4436269"/>
            <a:ext cx="87851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718096"/>
                </a:solidFill>
              </a:rPr>
              <a:t>Precision Medicine</a:t>
            </a:r>
            <a:endParaRPr lang="en-US" sz="727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0"/>
            <a:ext cx="41148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Shape 1"/>
          <p:cNvSpPr/>
          <p:nvPr/>
        </p:nvSpPr>
        <p:spPr>
          <a:xfrm>
            <a:off x="571500" y="1271588"/>
            <a:ext cx="8001000" cy="14288"/>
          </a:xfrm>
          <a:prstGeom prst="rect">
            <a:avLst/>
          </a:prstGeom>
          <a:solidFill>
            <a:srgbClr val="1e1e90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1152525" cy="352424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121" b="1">
                <a:solidFill>
                  <a:srgbClr val="1e1e90"/>
                </a:solidFill>
              </a:rPr>
              <a:t>추진 배경</a:t>
            </a:r>
            <a:endParaRPr lang="en-US" sz="2121"/>
          </a:p>
        </p:txBody>
      </p:sp>
      <p:sp>
        <p:nvSpPr>
          <p:cNvPr id="6" name="Text 3"/>
          <p:cNvSpPr/>
          <p:nvPr/>
        </p:nvSpPr>
        <p:spPr>
          <a:xfrm>
            <a:off x="571500" y="935831"/>
            <a:ext cx="2819400" cy="197644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  <a:defRPr/>
            </a:pPr>
            <a:r>
              <a:rPr lang="en-US" sz="1269">
                <a:solidFill>
                  <a:srgbClr val="718096"/>
                </a:solidFill>
              </a:rPr>
              <a:t>맞춤형 암 면역치료의 핵심, 신항원 식별</a:t>
            </a:r>
            <a:endParaRPr lang="en-US" sz="1269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1500" y="1449288"/>
            <a:ext cx="157163" cy="1571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0100" y="1414463"/>
            <a:ext cx="1762125" cy="185737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090" b="1">
                <a:solidFill>
                  <a:srgbClr val="1e1e90"/>
                </a:solidFill>
              </a:rPr>
              <a:t>신항원(Neoantigen)의 중요성</a:t>
            </a:r>
            <a:endParaRPr lang="en-US" sz="1090"/>
          </a:p>
        </p:txBody>
      </p:sp>
      <p:sp>
        <p:nvSpPr>
          <p:cNvPr id="9" name="Text 5"/>
          <p:cNvSpPr/>
          <p:nvPr/>
        </p:nvSpPr>
        <p:spPr>
          <a:xfrm>
            <a:off x="571500" y="1698427"/>
            <a:ext cx="3893344" cy="606623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just">
              <a:lnSpc>
                <a:spcPts val="1600"/>
              </a:lnSpc>
              <a:buNone/>
              <a:defRPr/>
            </a:pPr>
            <a:r>
              <a:rPr lang="en-US" sz="942">
                <a:solidFill>
                  <a:srgbClr val="2d3748"/>
                </a:solidFill>
              </a:rPr>
              <a:t>암세포 특이적 돌연변이 단백질인 신항원은 면역 시스템이 암세포만을 정밀 타격할 수 있게 하는 핵심 표적입니다. 개인 맞춤형 암 백신 개발의 성공은 정확한 신항원 발굴에 달려 있습니다.</a:t>
            </a:r>
            <a:endParaRPr lang="en-US" sz="942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1500" y="2436130"/>
            <a:ext cx="157163" cy="1571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0100" y="2401305"/>
            <a:ext cx="1038225" cy="189495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090" b="1">
                <a:solidFill>
                  <a:srgbClr val="1e1e90"/>
                </a:solidFill>
              </a:rPr>
              <a:t>기존 분석의 한계</a:t>
            </a:r>
            <a:endParaRPr lang="en-US" sz="1090"/>
          </a:p>
        </p:txBody>
      </p:sp>
      <p:sp>
        <p:nvSpPr>
          <p:cNvPr id="12" name="Text 7"/>
          <p:cNvSpPr/>
          <p:nvPr/>
        </p:nvSpPr>
        <p:spPr>
          <a:xfrm>
            <a:off x="571500" y="2685269"/>
            <a:ext cx="3893344" cy="400831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just">
              <a:lnSpc>
                <a:spcPts val="1600"/>
              </a:lnSpc>
              <a:buNone/>
              <a:defRPr/>
            </a:pPr>
            <a:r>
              <a:rPr lang="en-US" sz="942">
                <a:solidFill>
                  <a:srgbClr val="2d3748"/>
                </a:solidFill>
              </a:rPr>
              <a:t>NGS 기반의 대용량 게놈 데이터 분석은 복잡하고 시간이 많이 소요되며, 전문가의 수동 검증에 의존하여 효율성이 낮습니다.</a:t>
            </a:r>
            <a:endParaRPr lang="en-US" sz="942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1500" y="3217255"/>
            <a:ext cx="196453" cy="1571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9391" y="3182429"/>
            <a:ext cx="1465659" cy="189421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090" b="1">
                <a:solidFill>
                  <a:srgbClr val="1e1e90"/>
                </a:solidFill>
              </a:rPr>
              <a:t>AI 기반 자동화의 필요성</a:t>
            </a:r>
            <a:endParaRPr lang="en-US" sz="1090"/>
          </a:p>
        </p:txBody>
      </p:sp>
      <p:sp>
        <p:nvSpPr>
          <p:cNvPr id="15" name="Text 9"/>
          <p:cNvSpPr/>
          <p:nvPr/>
        </p:nvSpPr>
        <p:spPr>
          <a:xfrm>
            <a:off x="571500" y="3466393"/>
            <a:ext cx="3893344" cy="400757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just">
              <a:lnSpc>
                <a:spcPts val="1600"/>
              </a:lnSpc>
              <a:buNone/>
              <a:defRPr/>
            </a:pPr>
            <a:r>
              <a:rPr lang="en-US" sz="942">
                <a:solidFill>
                  <a:srgbClr val="2d3748"/>
                </a:solidFill>
              </a:rPr>
              <a:t>딥러닝을 활용한 서열 패턴 학습은 방대한 데이터에서 유의미한 신항원을 신속하고 정확하게 예측하여 임상 적용 가능성을 높입니다.</a:t>
            </a:r>
            <a:endParaRPr lang="en-US" sz="942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79156" y="1414463"/>
            <a:ext cx="3893344" cy="1571625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4679156" y="3171825"/>
            <a:ext cx="3893344" cy="1021556"/>
          </a:xfrm>
          <a:prstGeom prst="rect">
            <a:avLst/>
          </a:prstGeom>
          <a:solidFill>
            <a:srgbClr val="f7faf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Shape 11"/>
          <p:cNvSpPr/>
          <p:nvPr/>
        </p:nvSpPr>
        <p:spPr>
          <a:xfrm>
            <a:off x="4679156" y="3171825"/>
            <a:ext cx="28575" cy="1021556"/>
          </a:xfrm>
          <a:prstGeom prst="rect">
            <a:avLst/>
          </a:prstGeom>
          <a:solidFill>
            <a:srgbClr val="00e5ff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82803" y="3257550"/>
            <a:ext cx="200025" cy="2286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895850" y="3571875"/>
            <a:ext cx="962024" cy="152400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  <a:defRPr/>
            </a:pPr>
            <a:r>
              <a:rPr lang="en-US" sz="885" b="1">
                <a:solidFill>
                  <a:srgbClr val="1e1e90"/>
                </a:solidFill>
              </a:rPr>
              <a:t>대용량 데이터 처리</a:t>
            </a:r>
            <a:endParaRPr lang="en-US" sz="885"/>
          </a:p>
        </p:txBody>
      </p:sp>
      <p:sp>
        <p:nvSpPr>
          <p:cNvPr id="21" name="Text 13"/>
          <p:cNvSpPr/>
          <p:nvPr/>
        </p:nvSpPr>
        <p:spPr>
          <a:xfrm>
            <a:off x="4850606" y="3818334"/>
            <a:ext cx="1064419" cy="220266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727" b="1">
                <a:solidFill>
                  <a:srgbClr val="4a5568"/>
                </a:solidFill>
                <a:latin typeface="맑은 고딕"/>
                <a:ea typeface="맑은 고딕"/>
              </a:rPr>
              <a:t>수백만 건의 게놈 서열 고속 분석</a:t>
            </a:r>
            <a:endParaRPr lang="en-US" sz="727" b="1">
              <a:latin typeface="맑은 고딕"/>
              <a:ea typeface="맑은 고딕"/>
            </a:endParaRPr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511528" y="3257550"/>
            <a:ext cx="228600" cy="2286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324600" y="3571875"/>
            <a:ext cx="590550" cy="152400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  <a:defRPr/>
            </a:pPr>
            <a:r>
              <a:rPr lang="en-US" sz="885" b="1">
                <a:solidFill>
                  <a:srgbClr val="1e1e90"/>
                </a:solidFill>
              </a:rPr>
              <a:t>정확한 분류</a:t>
            </a:r>
            <a:endParaRPr lang="en-US" sz="885"/>
          </a:p>
        </p:txBody>
      </p:sp>
      <p:sp>
        <p:nvSpPr>
          <p:cNvPr id="24" name="Text 15"/>
          <p:cNvSpPr/>
          <p:nvPr/>
        </p:nvSpPr>
        <p:spPr>
          <a:xfrm>
            <a:off x="6093619" y="3818334"/>
            <a:ext cx="1064419" cy="220266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727" b="1">
                <a:solidFill>
                  <a:srgbClr val="4a5568"/>
                </a:solidFill>
                <a:latin typeface="맑은 고딕"/>
                <a:ea typeface="맑은 고딕"/>
              </a:rPr>
              <a:t>정상 vs 변이 서열 정밀 구분</a:t>
            </a:r>
            <a:endParaRPr lang="en-US" sz="727" b="1">
              <a:latin typeface="맑은 고딕"/>
              <a:ea typeface="맑은 고딕"/>
            </a:endParaRPr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68828" y="3257550"/>
            <a:ext cx="200025" cy="2286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7515225" y="3571875"/>
            <a:ext cx="704849" cy="152400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  <a:defRPr/>
            </a:pPr>
            <a:r>
              <a:rPr lang="en-US" sz="885" b="1">
                <a:solidFill>
                  <a:srgbClr val="1e1e90"/>
                </a:solidFill>
              </a:rPr>
              <a:t>실시간 시스템</a:t>
            </a:r>
            <a:endParaRPr lang="en-US" sz="885"/>
          </a:p>
        </p:txBody>
      </p:sp>
      <p:sp>
        <p:nvSpPr>
          <p:cNvPr id="27" name="Text 17"/>
          <p:cNvSpPr/>
          <p:nvPr/>
        </p:nvSpPr>
        <p:spPr>
          <a:xfrm>
            <a:off x="7336631" y="3818334"/>
            <a:ext cx="1064419" cy="220266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727" b="1">
                <a:solidFill>
                  <a:srgbClr val="4a5568"/>
                </a:solidFill>
                <a:latin typeface="맑은 고딕"/>
                <a:ea typeface="맑은 고딕"/>
              </a:rPr>
              <a:t>임상 의사결정 지원을 위한 즉각적 예측</a:t>
            </a:r>
            <a:endParaRPr lang="en-US" sz="727" b="1">
              <a:latin typeface="맑은 고딕"/>
              <a:ea typeface="맑은 고딕"/>
            </a:endParaRPr>
          </a:p>
        </p:txBody>
      </p:sp>
      <p:sp>
        <p:nvSpPr>
          <p:cNvPr id="28" name="Text 18"/>
          <p:cNvSpPr/>
          <p:nvPr/>
        </p:nvSpPr>
        <p:spPr>
          <a:xfrm>
            <a:off x="8727486" y="4773811"/>
            <a:ext cx="111714" cy="141089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  <a:defRPr/>
            </a:pPr>
            <a:r>
              <a:rPr lang="en-US" sz="834">
                <a:solidFill>
                  <a:srgbClr val="cbd5e0"/>
                </a:solidFill>
              </a:rPr>
              <a:t>02</a:t>
            </a:r>
            <a:endParaRPr lang="en-US" sz="834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4296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57300"/>
            <a:ext cx="8001000" cy="14288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E1E90"/>
                </a:solidFill>
              </a:rPr>
              <a:t>과제 범위 및 접근 방법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935831"/>
            <a:ext cx="80010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718096"/>
                </a:solidFill>
              </a:rPr>
              <a:t>3단계 시스템 개발 전략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471613"/>
            <a:ext cx="2666991" cy="1943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1547794" y="1471613"/>
            <a:ext cx="714375" cy="714375"/>
          </a:xfrm>
          <a:prstGeom prst="ellipse">
            <a:avLst/>
          </a:prstGeom>
          <a:solidFill>
            <a:srgbClr val="FFFFFF"/>
          </a:solidFill>
          <a:ln w="27432">
            <a:solidFill>
              <a:srgbClr val="1E1E90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06" y="1685925"/>
            <a:ext cx="285750" cy="2857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14375" y="2257425"/>
            <a:ext cx="23812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00E5FF"/>
                </a:solidFill>
              </a:rPr>
              <a:t>Step 01</a:t>
            </a:r>
            <a:endParaRPr lang="en-US" sz="683" dirty="0"/>
          </a:p>
        </p:txBody>
      </p:sp>
      <p:sp>
        <p:nvSpPr>
          <p:cNvPr id="11" name="Text 7"/>
          <p:cNvSpPr/>
          <p:nvPr/>
        </p:nvSpPr>
        <p:spPr>
          <a:xfrm>
            <a:off x="714375" y="2464594"/>
            <a:ext cx="238124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D3748"/>
                </a:solidFill>
              </a:rPr>
              <a:t>데이터 라벨링 자동화</a:t>
            </a:r>
            <a:endParaRPr lang="en-US" sz="987" dirty="0"/>
          </a:p>
        </p:txBody>
      </p:sp>
      <p:sp>
        <p:nvSpPr>
          <p:cNvPr id="12" name="Shape 8"/>
          <p:cNvSpPr/>
          <p:nvPr/>
        </p:nvSpPr>
        <p:spPr>
          <a:xfrm>
            <a:off x="714375" y="2757488"/>
            <a:ext cx="2381241" cy="657225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13" name="Shape 9"/>
          <p:cNvSpPr/>
          <p:nvPr/>
        </p:nvSpPr>
        <p:spPr>
          <a:xfrm>
            <a:off x="714375" y="2757488"/>
            <a:ext cx="21431" cy="657225"/>
          </a:xfrm>
          <a:prstGeom prst="rect">
            <a:avLst/>
          </a:prstGeom>
          <a:solidFill>
            <a:srgbClr val="00E5FF"/>
          </a:solidFill>
          <a:ln/>
        </p:spPr>
      </p:sp>
      <p:sp>
        <p:nvSpPr>
          <p:cNvPr id="14" name="Text 10"/>
          <p:cNvSpPr/>
          <p:nvPr/>
        </p:nvSpPr>
        <p:spPr>
          <a:xfrm>
            <a:off x="714375" y="2757488"/>
            <a:ext cx="2381241" cy="6572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• UniProt 정상 서열 사전 구축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 • 9-mer 펩타이드 자동 분류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 • 규칙 기반 라벨링 (Normal vs Neoantigen)</a:t>
            </a:r>
            <a:endParaRPr lang="en-US" sz="780" dirty="0"/>
          </a:p>
        </p:txBody>
      </p:sp>
      <p:sp>
        <p:nvSpPr>
          <p:cNvPr id="15" name="Shape 11"/>
          <p:cNvSpPr/>
          <p:nvPr/>
        </p:nvSpPr>
        <p:spPr>
          <a:xfrm>
            <a:off x="3238491" y="1471613"/>
            <a:ext cx="2666991" cy="1943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4214785" y="1471613"/>
            <a:ext cx="714375" cy="714375"/>
          </a:xfrm>
          <a:prstGeom prst="ellipse">
            <a:avLst/>
          </a:prstGeom>
          <a:solidFill>
            <a:srgbClr val="FFFFFF"/>
          </a:solidFill>
          <a:ln w="27432">
            <a:solidFill>
              <a:srgbClr val="1E1E90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78" y="1685925"/>
            <a:ext cx="357188" cy="28575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381366" y="2257425"/>
            <a:ext cx="23812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00E5FF"/>
                </a:solidFill>
              </a:rPr>
              <a:t>Step 02</a:t>
            </a:r>
            <a:endParaRPr lang="en-US" sz="683" dirty="0"/>
          </a:p>
        </p:txBody>
      </p:sp>
      <p:sp>
        <p:nvSpPr>
          <p:cNvPr id="19" name="Text 14"/>
          <p:cNvSpPr/>
          <p:nvPr/>
        </p:nvSpPr>
        <p:spPr>
          <a:xfrm>
            <a:off x="3381366" y="2464594"/>
            <a:ext cx="238124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D3748"/>
                </a:solidFill>
              </a:rPr>
              <a:t>1D-CNN 모델 설계</a:t>
            </a:r>
            <a:endParaRPr lang="en-US" sz="987" dirty="0"/>
          </a:p>
        </p:txBody>
      </p:sp>
      <p:sp>
        <p:nvSpPr>
          <p:cNvPr id="20" name="Shape 15"/>
          <p:cNvSpPr/>
          <p:nvPr/>
        </p:nvSpPr>
        <p:spPr>
          <a:xfrm>
            <a:off x="3381366" y="2757488"/>
            <a:ext cx="2381241" cy="657225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21" name="Shape 16"/>
          <p:cNvSpPr/>
          <p:nvPr/>
        </p:nvSpPr>
        <p:spPr>
          <a:xfrm>
            <a:off x="3381366" y="2757488"/>
            <a:ext cx="21431" cy="657225"/>
          </a:xfrm>
          <a:prstGeom prst="rect">
            <a:avLst/>
          </a:prstGeom>
          <a:solidFill>
            <a:srgbClr val="00E5FF"/>
          </a:solidFill>
          <a:ln/>
        </p:spPr>
      </p:sp>
      <p:sp>
        <p:nvSpPr>
          <p:cNvPr id="22" name="Text 17"/>
          <p:cNvSpPr/>
          <p:nvPr/>
        </p:nvSpPr>
        <p:spPr>
          <a:xfrm>
            <a:off x="3381366" y="2757488"/>
            <a:ext cx="2381241" cy="6572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• 원핫 인코딩 (9x20 Matrix)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 • 합성곱 신경망 아키텍처 최적화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 • 배치 정규화 및 드롭아웃 적용</a:t>
            </a:r>
            <a:endParaRPr lang="en-US" sz="780" dirty="0"/>
          </a:p>
        </p:txBody>
      </p:sp>
      <p:sp>
        <p:nvSpPr>
          <p:cNvPr id="23" name="Shape 18"/>
          <p:cNvSpPr/>
          <p:nvPr/>
        </p:nvSpPr>
        <p:spPr>
          <a:xfrm>
            <a:off x="5905481" y="1471613"/>
            <a:ext cx="2666991" cy="1943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Shape 19"/>
          <p:cNvSpPr/>
          <p:nvPr/>
        </p:nvSpPr>
        <p:spPr>
          <a:xfrm>
            <a:off x="6881775" y="1471613"/>
            <a:ext cx="714375" cy="714375"/>
          </a:xfrm>
          <a:prstGeom prst="ellipse">
            <a:avLst/>
          </a:prstGeom>
          <a:solidFill>
            <a:srgbClr val="FFFFFF"/>
          </a:solidFill>
          <a:ln w="27432">
            <a:solidFill>
              <a:srgbClr val="1E1E90"/>
            </a:solidFill>
            <a:prstDash val="solid"/>
          </a:ln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369" y="1685925"/>
            <a:ext cx="357188" cy="28575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6048356" y="2257425"/>
            <a:ext cx="23812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00E5FF"/>
                </a:solidFill>
              </a:rPr>
              <a:t>Step 03</a:t>
            </a:r>
            <a:endParaRPr lang="en-US" sz="683" dirty="0"/>
          </a:p>
        </p:txBody>
      </p:sp>
      <p:sp>
        <p:nvSpPr>
          <p:cNvPr id="27" name="Text 21"/>
          <p:cNvSpPr/>
          <p:nvPr/>
        </p:nvSpPr>
        <p:spPr>
          <a:xfrm>
            <a:off x="6048356" y="2464594"/>
            <a:ext cx="238124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D3748"/>
                </a:solidFill>
              </a:rPr>
              <a:t>웹 프로토타입 개발</a:t>
            </a:r>
            <a:endParaRPr lang="en-US" sz="987" dirty="0"/>
          </a:p>
        </p:txBody>
      </p:sp>
      <p:sp>
        <p:nvSpPr>
          <p:cNvPr id="28" name="Shape 22"/>
          <p:cNvSpPr/>
          <p:nvPr/>
        </p:nvSpPr>
        <p:spPr>
          <a:xfrm>
            <a:off x="6048356" y="2757488"/>
            <a:ext cx="2381241" cy="657225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29" name="Shape 23"/>
          <p:cNvSpPr/>
          <p:nvPr/>
        </p:nvSpPr>
        <p:spPr>
          <a:xfrm>
            <a:off x="6048356" y="2757488"/>
            <a:ext cx="21431" cy="657225"/>
          </a:xfrm>
          <a:prstGeom prst="rect">
            <a:avLst/>
          </a:prstGeom>
          <a:solidFill>
            <a:srgbClr val="00E5FF"/>
          </a:solidFill>
          <a:ln/>
        </p:spPr>
      </p:sp>
      <p:sp>
        <p:nvSpPr>
          <p:cNvPr id="30" name="Text 24"/>
          <p:cNvSpPr/>
          <p:nvPr/>
        </p:nvSpPr>
        <p:spPr>
          <a:xfrm>
            <a:off x="6048356" y="2757488"/>
            <a:ext cx="2381241" cy="6572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• Streamlit 기반 대화형 인터페이스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 • 실시간 신항원 확률 예측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A5568"/>
                </a:solidFill>
              </a:rPr>
              <a:t> • 아미노산 기여도 시각화</a:t>
            </a:r>
            <a:endParaRPr lang="en-US" sz="780" dirty="0"/>
          </a:p>
        </p:txBody>
      </p:sp>
      <p:sp>
        <p:nvSpPr>
          <p:cNvPr id="31" name="Shape 25"/>
          <p:cNvSpPr/>
          <p:nvPr/>
        </p:nvSpPr>
        <p:spPr>
          <a:xfrm>
            <a:off x="571500" y="3629025"/>
            <a:ext cx="8001000" cy="460772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32" name="Text 26"/>
          <p:cNvSpPr/>
          <p:nvPr/>
        </p:nvSpPr>
        <p:spPr>
          <a:xfrm>
            <a:off x="714375" y="3771900"/>
            <a:ext cx="1428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CORE TECH STACK</a:t>
            </a:r>
            <a:endParaRPr lang="en-US" sz="885" dirty="0"/>
          </a:p>
        </p:txBody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780" y="3802261"/>
            <a:ext cx="100013" cy="114300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3084230" y="3781723"/>
            <a:ext cx="10471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BioPython / Pandas</a:t>
            </a:r>
            <a:endParaRPr lang="en-US" sz="834" dirty="0"/>
          </a:p>
        </p:txBody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186" y="3802261"/>
            <a:ext cx="114300" cy="114300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5284924" y="3781723"/>
            <a:ext cx="100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TensorFlow / Keras</a:t>
            </a:r>
            <a:endParaRPr lang="en-US" sz="834" dirty="0"/>
          </a:p>
        </p:txBody>
      </p:sp>
      <p:pic>
        <p:nvPicPr>
          <p:cNvPr id="3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008" y="3802261"/>
            <a:ext cx="128588" cy="114300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7461033" y="3781723"/>
            <a:ext cx="4846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Streamlit</a:t>
            </a:r>
            <a:endParaRPr lang="en-US" sz="834" dirty="0"/>
          </a:p>
        </p:txBody>
      </p:sp>
      <p:sp>
        <p:nvSpPr>
          <p:cNvPr id="39" name="Text 30"/>
          <p:cNvSpPr/>
          <p:nvPr/>
        </p:nvSpPr>
        <p:spPr>
          <a:xfrm>
            <a:off x="8727486" y="4773811"/>
            <a:ext cx="1307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CBD5E0"/>
                </a:solidFill>
              </a:rPr>
              <a:t>03</a:t>
            </a:r>
            <a:endParaRPr lang="en-US" sz="83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030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7868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93019"/>
            <a:ext cx="8001000" cy="14288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E1E90"/>
                </a:solidFill>
              </a:rPr>
              <a:t>데이터 처리 및 라벨링 전략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935831"/>
            <a:ext cx="80010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718096"/>
                </a:solidFill>
              </a:rPr>
              <a:t>98.77% 신항원 검출률을 달성한 데이터 파이프라인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507331"/>
            <a:ext cx="3893344" cy="1428750"/>
          </a:xfrm>
          <a:prstGeom prst="rect">
            <a:avLst/>
          </a:prstGeom>
          <a:solidFill>
            <a:srgbClr val="F7FAFC"/>
          </a:solidFill>
          <a:ln w="9144">
            <a:solidFill>
              <a:srgbClr val="E2E8F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07331"/>
            <a:ext cx="3893344" cy="142875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71500" y="3007519"/>
            <a:ext cx="3893344" cy="1026523"/>
          </a:xfrm>
          <a:prstGeom prst="rect">
            <a:avLst/>
          </a:prstGeom>
          <a:solidFill>
            <a:srgbClr val="F0F4F8"/>
          </a:solidFill>
          <a:ln/>
        </p:spPr>
      </p:sp>
      <p:sp>
        <p:nvSpPr>
          <p:cNvPr id="10" name="Shape 6"/>
          <p:cNvSpPr/>
          <p:nvPr/>
        </p:nvSpPr>
        <p:spPr>
          <a:xfrm>
            <a:off x="571500" y="3007519"/>
            <a:ext cx="28575" cy="1026523"/>
          </a:xfrm>
          <a:prstGeom prst="rect">
            <a:avLst/>
          </a:prstGeom>
          <a:solidFill>
            <a:srgbClr val="1E1E9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3130748"/>
            <a:ext cx="128588" cy="1285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85813" y="3107531"/>
            <a:ext cx="11650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1E90"/>
                </a:solidFill>
              </a:rPr>
              <a:t>데이터 정제 프로세스</a:t>
            </a:r>
            <a:endParaRPr lang="en-US" sz="885" dirty="0"/>
          </a:p>
        </p:txBody>
      </p:sp>
      <p:sp>
        <p:nvSpPr>
          <p:cNvPr id="13" name="Text 8"/>
          <p:cNvSpPr/>
          <p:nvPr/>
        </p:nvSpPr>
        <p:spPr>
          <a:xfrm>
            <a:off x="657225" y="3339703"/>
            <a:ext cx="372189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A5568"/>
                </a:solidFill>
              </a:rPr>
              <a:t>•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4A5568"/>
                </a:solidFill>
              </a:rPr>
              <a:t>UniProt 통합: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A5568"/>
                </a:solidFill>
              </a:rPr>
              <a:t> 1,145만 개의 정상 단백질 서열 사전 구축</a:t>
            </a:r>
            <a:endParaRPr lang="en-US" sz="727" dirty="0"/>
          </a:p>
        </p:txBody>
      </p:sp>
      <p:sp>
        <p:nvSpPr>
          <p:cNvPr id="14" name="Text 9"/>
          <p:cNvSpPr/>
          <p:nvPr/>
        </p:nvSpPr>
        <p:spPr>
          <a:xfrm>
            <a:off x="657225" y="3542574"/>
            <a:ext cx="372189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A5568"/>
                </a:solidFill>
              </a:rPr>
              <a:t>•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4A5568"/>
                </a:solidFill>
              </a:rPr>
              <a:t>9-mer 필터링: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A5568"/>
                </a:solidFill>
              </a:rPr>
              <a:t> MHC Class I 결합 특성을 고려한 길이 표준화</a:t>
            </a:r>
            <a:endParaRPr lang="en-US" sz="727" dirty="0"/>
          </a:p>
        </p:txBody>
      </p:sp>
      <p:sp>
        <p:nvSpPr>
          <p:cNvPr id="15" name="Text 10"/>
          <p:cNvSpPr/>
          <p:nvPr/>
        </p:nvSpPr>
        <p:spPr>
          <a:xfrm>
            <a:off x="657225" y="3745446"/>
            <a:ext cx="372189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A5568"/>
                </a:solidFill>
              </a:rPr>
              <a:t>•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4A5568"/>
                </a:solidFill>
              </a:rPr>
              <a:t>자동 라벨링: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A5568"/>
                </a:solidFill>
              </a:rPr>
              <a:t> 정상 사전에 없는 서열을 신항원(Label 1)으로 분류</a:t>
            </a:r>
            <a:endParaRPr lang="en-US" sz="727" dirty="0"/>
          </a:p>
        </p:txBody>
      </p:sp>
      <p:sp>
        <p:nvSpPr>
          <p:cNvPr id="16" name="Shape 11"/>
          <p:cNvSpPr/>
          <p:nvPr/>
        </p:nvSpPr>
        <p:spPr>
          <a:xfrm>
            <a:off x="4679156" y="1507331"/>
            <a:ext cx="1159241" cy="250031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17" name="Text 12"/>
          <p:cNvSpPr/>
          <p:nvPr/>
        </p:nvSpPr>
        <p:spPr>
          <a:xfrm>
            <a:off x="4679156" y="1507331"/>
            <a:ext cx="1159241" cy="25003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데이터 단계</a:t>
            </a:r>
            <a:endParaRPr lang="en-US" sz="683" dirty="0"/>
          </a:p>
        </p:txBody>
      </p:sp>
      <p:sp>
        <p:nvSpPr>
          <p:cNvPr id="18" name="Shape 13"/>
          <p:cNvSpPr/>
          <p:nvPr/>
        </p:nvSpPr>
        <p:spPr>
          <a:xfrm>
            <a:off x="5838397" y="1507331"/>
            <a:ext cx="1929008" cy="250031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19" name="Text 14"/>
          <p:cNvSpPr/>
          <p:nvPr/>
        </p:nvSpPr>
        <p:spPr>
          <a:xfrm>
            <a:off x="5838397" y="1507331"/>
            <a:ext cx="1929008" cy="25003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설명</a:t>
            </a:r>
            <a:endParaRPr lang="en-US" sz="683" dirty="0"/>
          </a:p>
        </p:txBody>
      </p:sp>
      <p:sp>
        <p:nvSpPr>
          <p:cNvPr id="20" name="Shape 15"/>
          <p:cNvSpPr/>
          <p:nvPr/>
        </p:nvSpPr>
        <p:spPr>
          <a:xfrm>
            <a:off x="7767405" y="1507331"/>
            <a:ext cx="805095" cy="250031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21" name="Text 16"/>
          <p:cNvSpPr/>
          <p:nvPr/>
        </p:nvSpPr>
        <p:spPr>
          <a:xfrm>
            <a:off x="7767405" y="1507331"/>
            <a:ext cx="805095" cy="25003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수량</a:t>
            </a:r>
            <a:endParaRPr lang="en-US" sz="683" dirty="0"/>
          </a:p>
        </p:txBody>
      </p:sp>
      <p:sp>
        <p:nvSpPr>
          <p:cNvPr id="22" name="Text 17"/>
          <p:cNvSpPr/>
          <p:nvPr/>
        </p:nvSpPr>
        <p:spPr>
          <a:xfrm>
            <a:off x="4679156" y="1757363"/>
            <a:ext cx="1159241" cy="28217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Raw Data</a:t>
            </a:r>
            <a:endParaRPr lang="en-US" sz="834" dirty="0"/>
          </a:p>
        </p:txBody>
      </p:sp>
      <p:sp>
        <p:nvSpPr>
          <p:cNvPr id="23" name="Text 18"/>
          <p:cNvSpPr/>
          <p:nvPr/>
        </p:nvSpPr>
        <p:spPr>
          <a:xfrm>
            <a:off x="5838397" y="1757363"/>
            <a:ext cx="1929008" cy="28217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폐암 환자 게놈 데이터 (원본)</a:t>
            </a:r>
            <a:endParaRPr lang="en-US" sz="834" dirty="0"/>
          </a:p>
        </p:txBody>
      </p:sp>
      <p:sp>
        <p:nvSpPr>
          <p:cNvPr id="24" name="Text 19"/>
          <p:cNvSpPr/>
          <p:nvPr/>
        </p:nvSpPr>
        <p:spPr>
          <a:xfrm>
            <a:off x="7767405" y="1757363"/>
            <a:ext cx="805095" cy="28217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65,918 건</a:t>
            </a:r>
            <a:endParaRPr lang="en-US" sz="834" dirty="0"/>
          </a:p>
        </p:txBody>
      </p:sp>
      <p:sp>
        <p:nvSpPr>
          <p:cNvPr id="25" name="Text 20"/>
          <p:cNvSpPr/>
          <p:nvPr/>
        </p:nvSpPr>
        <p:spPr>
          <a:xfrm>
            <a:off x="4679156" y="2039541"/>
            <a:ext cx="1159241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Preprocessing</a:t>
            </a:r>
            <a:endParaRPr lang="en-US" sz="834" dirty="0"/>
          </a:p>
        </p:txBody>
      </p:sp>
      <p:sp>
        <p:nvSpPr>
          <p:cNvPr id="26" name="Text 21"/>
          <p:cNvSpPr/>
          <p:nvPr/>
        </p:nvSpPr>
        <p:spPr>
          <a:xfrm>
            <a:off x="5838397" y="2039541"/>
            <a:ext cx="1929008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결측치 제거 및 9-mer 추출</a:t>
            </a:r>
            <a:endParaRPr lang="en-US" sz="834" dirty="0"/>
          </a:p>
        </p:txBody>
      </p:sp>
      <p:sp>
        <p:nvSpPr>
          <p:cNvPr id="27" name="Text 22"/>
          <p:cNvSpPr/>
          <p:nvPr/>
        </p:nvSpPr>
        <p:spPr>
          <a:xfrm>
            <a:off x="7767405" y="2039541"/>
            <a:ext cx="805095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48,869 건</a:t>
            </a:r>
            <a:endParaRPr lang="en-US" sz="834" dirty="0"/>
          </a:p>
        </p:txBody>
      </p:sp>
      <p:sp>
        <p:nvSpPr>
          <p:cNvPr id="28" name="Text 23"/>
          <p:cNvSpPr/>
          <p:nvPr/>
        </p:nvSpPr>
        <p:spPr>
          <a:xfrm>
            <a:off x="4679156" y="2325291"/>
            <a:ext cx="1159241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Label 0</a:t>
            </a:r>
            <a:endParaRPr lang="en-US" sz="834" dirty="0"/>
          </a:p>
        </p:txBody>
      </p:sp>
      <p:sp>
        <p:nvSpPr>
          <p:cNvPr id="29" name="Text 24"/>
          <p:cNvSpPr/>
          <p:nvPr/>
        </p:nvSpPr>
        <p:spPr>
          <a:xfrm>
            <a:off x="5838397" y="2325291"/>
            <a:ext cx="1929008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정상 서열 (Normal)</a:t>
            </a:r>
            <a:endParaRPr lang="en-US" sz="834" dirty="0"/>
          </a:p>
        </p:txBody>
      </p:sp>
      <p:sp>
        <p:nvSpPr>
          <p:cNvPr id="30" name="Text 25"/>
          <p:cNvSpPr/>
          <p:nvPr/>
        </p:nvSpPr>
        <p:spPr>
          <a:xfrm>
            <a:off x="7767405" y="2325291"/>
            <a:ext cx="805095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601 건</a:t>
            </a:r>
            <a:endParaRPr lang="en-US" sz="834" dirty="0"/>
          </a:p>
        </p:txBody>
      </p:sp>
      <p:sp>
        <p:nvSpPr>
          <p:cNvPr id="31" name="Text 26"/>
          <p:cNvSpPr/>
          <p:nvPr/>
        </p:nvSpPr>
        <p:spPr>
          <a:xfrm>
            <a:off x="4679156" y="2611041"/>
            <a:ext cx="1159241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Label 1</a:t>
            </a:r>
            <a:endParaRPr lang="en-US" sz="784" dirty="0"/>
          </a:p>
        </p:txBody>
      </p:sp>
      <p:sp>
        <p:nvSpPr>
          <p:cNvPr id="32" name="Text 27"/>
          <p:cNvSpPr/>
          <p:nvPr/>
        </p:nvSpPr>
        <p:spPr>
          <a:xfrm>
            <a:off x="5838397" y="2611041"/>
            <a:ext cx="1929008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신항원 후보 (Neoantigen)</a:t>
            </a:r>
            <a:endParaRPr lang="en-US" sz="784" dirty="0"/>
          </a:p>
        </p:txBody>
      </p:sp>
      <p:sp>
        <p:nvSpPr>
          <p:cNvPr id="33" name="Text 28"/>
          <p:cNvSpPr/>
          <p:nvPr/>
        </p:nvSpPr>
        <p:spPr>
          <a:xfrm>
            <a:off x="7767405" y="2611041"/>
            <a:ext cx="805095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48,268 건</a:t>
            </a:r>
            <a:endParaRPr lang="en-US" sz="784" dirty="0"/>
          </a:p>
        </p:txBody>
      </p:sp>
      <p:sp>
        <p:nvSpPr>
          <p:cNvPr id="34" name="Shape 29"/>
          <p:cNvSpPr/>
          <p:nvPr/>
        </p:nvSpPr>
        <p:spPr>
          <a:xfrm>
            <a:off x="4679156" y="3050381"/>
            <a:ext cx="3893344" cy="1187648"/>
          </a:xfrm>
          <a:prstGeom prst="rect">
            <a:avLst/>
          </a:prstGeom>
          <a:solidFill>
            <a:srgbClr val="2D3748"/>
          </a:solidFill>
          <a:ln/>
        </p:spPr>
      </p:sp>
      <p:sp>
        <p:nvSpPr>
          <p:cNvPr id="35" name="Text 30"/>
          <p:cNvSpPr/>
          <p:nvPr/>
        </p:nvSpPr>
        <p:spPr>
          <a:xfrm>
            <a:off x="4807744" y="3178969"/>
            <a:ext cx="19405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</a:rPr>
              <a:t>Neoantigen Detection Rate</a:t>
            </a:r>
            <a:endParaRPr lang="en-US" sz="1050" dirty="0"/>
          </a:p>
        </p:txBody>
      </p:sp>
      <p:sp>
        <p:nvSpPr>
          <p:cNvPr id="36" name="Text 31"/>
          <p:cNvSpPr/>
          <p:nvPr/>
        </p:nvSpPr>
        <p:spPr>
          <a:xfrm>
            <a:off x="4807744" y="3409355"/>
            <a:ext cx="1940589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00E5FF"/>
                </a:solidFill>
              </a:rPr>
              <a:t>98.77%</a:t>
            </a:r>
            <a:endParaRPr lang="en-US" sz="2862" dirty="0"/>
          </a:p>
        </p:txBody>
      </p:sp>
      <p:sp>
        <p:nvSpPr>
          <p:cNvPr id="37" name="Text 32"/>
          <p:cNvSpPr/>
          <p:nvPr/>
        </p:nvSpPr>
        <p:spPr>
          <a:xfrm>
            <a:off x="4807744" y="3954066"/>
            <a:ext cx="1940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High confidence candidate selection</a:t>
            </a:r>
            <a:endParaRPr lang="en-US" sz="834" dirty="0"/>
          </a:p>
        </p:txBody>
      </p:sp>
      <p:sp>
        <p:nvSpPr>
          <p:cNvPr id="38" name="Shape 33"/>
          <p:cNvSpPr/>
          <p:nvPr/>
        </p:nvSpPr>
        <p:spPr>
          <a:xfrm>
            <a:off x="7586663" y="3215580"/>
            <a:ext cx="857250" cy="857250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39" name="Shape 34"/>
          <p:cNvSpPr/>
          <p:nvPr/>
        </p:nvSpPr>
        <p:spPr>
          <a:xfrm>
            <a:off x="7672388" y="3301305"/>
            <a:ext cx="685800" cy="685800"/>
          </a:xfrm>
          <a:prstGeom prst="ellipse">
            <a:avLst/>
          </a:prstGeom>
          <a:solidFill>
            <a:srgbClr val="1E1E90"/>
          </a:solidFill>
          <a:ln/>
        </p:spPr>
      </p:sp>
      <p:pic>
        <p:nvPicPr>
          <p:cNvPr id="4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563" y="3558480"/>
            <a:ext cx="171450" cy="171450"/>
          </a:xfrm>
          <a:prstGeom prst="rect">
            <a:avLst/>
          </a:prstGeom>
        </p:spPr>
      </p:pic>
      <p:sp>
        <p:nvSpPr>
          <p:cNvPr id="41" name="Shape 35"/>
          <p:cNvSpPr/>
          <p:nvPr/>
        </p:nvSpPr>
        <p:spPr>
          <a:xfrm>
            <a:off x="4679156" y="4309467"/>
            <a:ext cx="1903809" cy="782241"/>
          </a:xfrm>
          <a:prstGeom prst="rect">
            <a:avLst/>
          </a:prstGeom>
          <a:solidFill>
            <a:srgbClr val="FFFFFF"/>
          </a:solidFill>
          <a:ln w="9144">
            <a:solidFill>
              <a:srgbClr val="E2E8F0"/>
            </a:solidFill>
            <a:prstDash val="solid"/>
          </a:ln>
        </p:spPr>
      </p:sp>
      <p:sp>
        <p:nvSpPr>
          <p:cNvPr id="42" name="Text 36"/>
          <p:cNvSpPr/>
          <p:nvPr/>
        </p:nvSpPr>
        <p:spPr>
          <a:xfrm>
            <a:off x="4750594" y="4380905"/>
            <a:ext cx="17537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1E90"/>
                </a:solidFill>
              </a:rPr>
              <a:t>In Normal DB</a:t>
            </a:r>
            <a:endParaRPr lang="en-US" sz="784" dirty="0"/>
          </a:p>
        </p:txBody>
      </p:sp>
      <p:sp>
        <p:nvSpPr>
          <p:cNvPr id="43" name="Text 37"/>
          <p:cNvSpPr/>
          <p:nvPr/>
        </p:nvSpPr>
        <p:spPr>
          <a:xfrm>
            <a:off x="4750594" y="4572000"/>
            <a:ext cx="1753791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000000"/>
                </a:solidFill>
              </a:rPr>
              <a:t>정상 세포 유래</a:t>
            </a:r>
            <a:endParaRPr lang="en-US" sz="834" dirty="0"/>
          </a:p>
        </p:txBody>
      </p:sp>
      <p:sp>
        <p:nvSpPr>
          <p:cNvPr id="44" name="Text 38"/>
          <p:cNvSpPr/>
          <p:nvPr/>
        </p:nvSpPr>
        <p:spPr>
          <a:xfrm>
            <a:off x="4750594" y="4772025"/>
            <a:ext cx="175379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E5FF"/>
                </a:solidFill>
              </a:rPr>
              <a:t>Label 0</a:t>
            </a:r>
            <a:endParaRPr lang="en-US" sz="1193" dirty="0"/>
          </a:p>
        </p:txBody>
      </p:sp>
      <p:sp>
        <p:nvSpPr>
          <p:cNvPr id="45" name="Shape 39"/>
          <p:cNvSpPr/>
          <p:nvPr/>
        </p:nvSpPr>
        <p:spPr>
          <a:xfrm>
            <a:off x="6661547" y="4309467"/>
            <a:ext cx="1910953" cy="782241"/>
          </a:xfrm>
          <a:prstGeom prst="rect">
            <a:avLst/>
          </a:prstGeom>
          <a:solidFill>
            <a:srgbClr val="FFFFFF"/>
          </a:solidFill>
          <a:ln w="9144">
            <a:solidFill>
              <a:srgbClr val="E2E8F0"/>
            </a:solidFill>
            <a:prstDash val="solid"/>
          </a:ln>
        </p:spPr>
      </p:sp>
      <p:sp>
        <p:nvSpPr>
          <p:cNvPr id="46" name="Text 40"/>
          <p:cNvSpPr/>
          <p:nvPr/>
        </p:nvSpPr>
        <p:spPr>
          <a:xfrm>
            <a:off x="6740128" y="4380905"/>
            <a:ext cx="176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1E90"/>
                </a:solidFill>
              </a:rPr>
              <a:t>Not in DB</a:t>
            </a:r>
            <a:endParaRPr lang="en-US" sz="784" dirty="0"/>
          </a:p>
        </p:txBody>
      </p:sp>
      <p:sp>
        <p:nvSpPr>
          <p:cNvPr id="47" name="Text 41"/>
          <p:cNvSpPr/>
          <p:nvPr/>
        </p:nvSpPr>
        <p:spPr>
          <a:xfrm>
            <a:off x="6740128" y="4572000"/>
            <a:ext cx="1760934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000000"/>
                </a:solidFill>
              </a:rPr>
              <a:t>암세포 특이적 변이</a:t>
            </a:r>
            <a:endParaRPr lang="en-US" sz="834" dirty="0"/>
          </a:p>
        </p:txBody>
      </p:sp>
      <p:sp>
        <p:nvSpPr>
          <p:cNvPr id="48" name="Text 42"/>
          <p:cNvSpPr/>
          <p:nvPr/>
        </p:nvSpPr>
        <p:spPr>
          <a:xfrm>
            <a:off x="6740128" y="4772025"/>
            <a:ext cx="176093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E5FF"/>
                </a:solidFill>
              </a:rPr>
              <a:t>Label 1</a:t>
            </a:r>
            <a:endParaRPr lang="en-US" sz="1193" dirty="0"/>
          </a:p>
        </p:txBody>
      </p:sp>
      <p:sp>
        <p:nvSpPr>
          <p:cNvPr id="49" name="Text 43"/>
          <p:cNvSpPr/>
          <p:nvPr/>
        </p:nvSpPr>
        <p:spPr>
          <a:xfrm>
            <a:off x="8727486" y="4922044"/>
            <a:ext cx="1307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CBD5E0"/>
                </a:solidFill>
              </a:rPr>
              <a:t>04</a:t>
            </a:r>
            <a:endParaRPr lang="en-US" sz="83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239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7868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93019"/>
            <a:ext cx="8001000" cy="14288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E1E90"/>
                </a:solidFill>
              </a:rPr>
              <a:t>1D-CNN 모델 아키텍처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935831"/>
            <a:ext cx="80010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718096"/>
                </a:solidFill>
              </a:rPr>
              <a:t>서열 패턴 학습에 최적화된 딥러닝 구조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514475"/>
            <a:ext cx="1365321" cy="460772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968103"/>
            <a:ext cx="1365321" cy="7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9" name="Text 6"/>
          <p:cNvSpPr/>
          <p:nvPr/>
        </p:nvSpPr>
        <p:spPr>
          <a:xfrm>
            <a:off x="571500" y="1514475"/>
            <a:ext cx="1365321" cy="46077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1E90"/>
                </a:solidFill>
              </a:rPr>
              <a:t>Layer Type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1936821" y="1514475"/>
            <a:ext cx="2229129" cy="460772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11" name="Shape 8"/>
          <p:cNvSpPr/>
          <p:nvPr/>
        </p:nvSpPr>
        <p:spPr>
          <a:xfrm>
            <a:off x="1936821" y="1968103"/>
            <a:ext cx="2229129" cy="7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2" name="Text 9"/>
          <p:cNvSpPr/>
          <p:nvPr/>
        </p:nvSpPr>
        <p:spPr>
          <a:xfrm>
            <a:off x="1936821" y="1514475"/>
            <a:ext cx="2229129" cy="46077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1E90"/>
                </a:solidFill>
              </a:rPr>
              <a:t>Configuration / Parameters</a:t>
            </a:r>
            <a:endParaRPr lang="en-US" sz="784" dirty="0"/>
          </a:p>
        </p:txBody>
      </p:sp>
      <p:sp>
        <p:nvSpPr>
          <p:cNvPr id="13" name="Shape 10"/>
          <p:cNvSpPr/>
          <p:nvPr/>
        </p:nvSpPr>
        <p:spPr>
          <a:xfrm>
            <a:off x="4165950" y="1514475"/>
            <a:ext cx="991837" cy="460772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14" name="Shape 11"/>
          <p:cNvSpPr/>
          <p:nvPr/>
        </p:nvSpPr>
        <p:spPr>
          <a:xfrm>
            <a:off x="4165950" y="1968103"/>
            <a:ext cx="991837" cy="7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5" name="Text 12"/>
          <p:cNvSpPr/>
          <p:nvPr/>
        </p:nvSpPr>
        <p:spPr>
          <a:xfrm>
            <a:off x="4165950" y="1514475"/>
            <a:ext cx="991837" cy="46077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1E90"/>
                </a:solidFill>
              </a:rPr>
              <a:t>Output Shape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571500" y="1971675"/>
            <a:ext cx="1365321" cy="442913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Input Layer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1936821" y="1971675"/>
            <a:ext cx="2229129" cy="442913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One-hot Encoding (9 amino acids, 20 types)</a:t>
            </a:r>
            <a:endParaRPr lang="en-US" sz="834" dirty="0"/>
          </a:p>
        </p:txBody>
      </p:sp>
      <p:sp>
        <p:nvSpPr>
          <p:cNvPr id="18" name="Text 15"/>
          <p:cNvSpPr/>
          <p:nvPr/>
        </p:nvSpPr>
        <p:spPr>
          <a:xfrm>
            <a:off x="4165950" y="1971675"/>
            <a:ext cx="991837" cy="442913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(9, 20)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571500" y="2414588"/>
            <a:ext cx="1365321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Conv1D</a:t>
            </a:r>
            <a:endParaRPr lang="en-US" sz="784" dirty="0"/>
          </a:p>
        </p:txBody>
      </p:sp>
      <p:sp>
        <p:nvSpPr>
          <p:cNvPr id="20" name="Text 17"/>
          <p:cNvSpPr/>
          <p:nvPr/>
        </p:nvSpPr>
        <p:spPr>
          <a:xfrm>
            <a:off x="2043978" y="2503884"/>
            <a:ext cx="12894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64 Filters, Kernel Size 3,</a:t>
            </a:r>
            <a:endParaRPr lang="en-US" sz="834" dirty="0"/>
          </a:p>
        </p:txBody>
      </p:sp>
      <p:sp>
        <p:nvSpPr>
          <p:cNvPr id="21" name="Text 18"/>
          <p:cNvSpPr/>
          <p:nvPr/>
        </p:nvSpPr>
        <p:spPr>
          <a:xfrm>
            <a:off x="3333397" y="2503884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E5FF"/>
                </a:solidFill>
              </a:rPr>
              <a:t>ReLU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4165950" y="2414588"/>
            <a:ext cx="991837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(7, 64)</a:t>
            </a:r>
            <a:endParaRPr lang="en-US" sz="834" dirty="0"/>
          </a:p>
        </p:txBody>
      </p:sp>
      <p:sp>
        <p:nvSpPr>
          <p:cNvPr id="23" name="Text 20"/>
          <p:cNvSpPr/>
          <p:nvPr/>
        </p:nvSpPr>
        <p:spPr>
          <a:xfrm>
            <a:off x="571500" y="2748558"/>
            <a:ext cx="1365321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BatchNormalization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1936821" y="2748558"/>
            <a:ext cx="2229129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Normalize activations</a:t>
            </a:r>
            <a:endParaRPr lang="en-US" sz="834" dirty="0"/>
          </a:p>
        </p:txBody>
      </p:sp>
      <p:sp>
        <p:nvSpPr>
          <p:cNvPr id="25" name="Text 22"/>
          <p:cNvSpPr/>
          <p:nvPr/>
        </p:nvSpPr>
        <p:spPr>
          <a:xfrm>
            <a:off x="4165950" y="2748558"/>
            <a:ext cx="991837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(7, 64)</a:t>
            </a:r>
            <a:endParaRPr lang="en-US" sz="834" dirty="0"/>
          </a:p>
        </p:txBody>
      </p:sp>
      <p:sp>
        <p:nvSpPr>
          <p:cNvPr id="26" name="Text 23"/>
          <p:cNvSpPr/>
          <p:nvPr/>
        </p:nvSpPr>
        <p:spPr>
          <a:xfrm>
            <a:off x="571500" y="3082528"/>
            <a:ext cx="1365321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MaxPooling1D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1936821" y="3082528"/>
            <a:ext cx="2229129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Pool Size 2</a:t>
            </a:r>
            <a:endParaRPr lang="en-US" sz="834" dirty="0"/>
          </a:p>
        </p:txBody>
      </p:sp>
      <p:sp>
        <p:nvSpPr>
          <p:cNvPr id="28" name="Text 25"/>
          <p:cNvSpPr/>
          <p:nvPr/>
        </p:nvSpPr>
        <p:spPr>
          <a:xfrm>
            <a:off x="4165950" y="3082528"/>
            <a:ext cx="991837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(3, 64)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571500" y="3416498"/>
            <a:ext cx="1365321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Dropout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1936821" y="3416498"/>
            <a:ext cx="2229129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Rate 0.3 (Prevent Overfitting)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4165950" y="3416498"/>
            <a:ext cx="991837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(3, 64)</a:t>
            </a:r>
            <a:endParaRPr lang="en-US" sz="834" dirty="0"/>
          </a:p>
        </p:txBody>
      </p:sp>
      <p:sp>
        <p:nvSpPr>
          <p:cNvPr id="32" name="Text 29"/>
          <p:cNvSpPr/>
          <p:nvPr/>
        </p:nvSpPr>
        <p:spPr>
          <a:xfrm>
            <a:off x="571500" y="3750469"/>
            <a:ext cx="1365321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Flatten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1936821" y="3750469"/>
            <a:ext cx="2229129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Vectorize feature map</a:t>
            </a:r>
            <a:endParaRPr lang="en-US" sz="834" dirty="0"/>
          </a:p>
        </p:txBody>
      </p:sp>
      <p:sp>
        <p:nvSpPr>
          <p:cNvPr id="34" name="Text 31"/>
          <p:cNvSpPr/>
          <p:nvPr/>
        </p:nvSpPr>
        <p:spPr>
          <a:xfrm>
            <a:off x="4165950" y="3750469"/>
            <a:ext cx="991837" cy="33397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(192)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571500" y="4084439"/>
            <a:ext cx="1365321" cy="489347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Dense (FC)</a:t>
            </a:r>
            <a:endParaRPr lang="en-US" sz="784" dirty="0"/>
          </a:p>
        </p:txBody>
      </p:sp>
      <p:sp>
        <p:nvSpPr>
          <p:cNvPr id="36" name="Text 33"/>
          <p:cNvSpPr/>
          <p:nvPr/>
        </p:nvSpPr>
        <p:spPr>
          <a:xfrm>
            <a:off x="2043978" y="4173736"/>
            <a:ext cx="5005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64 Units,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544514" y="4173736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E5FF"/>
                </a:solidFill>
              </a:rPr>
              <a:t>ReLU</a:t>
            </a:r>
            <a:endParaRPr lang="en-US" sz="784" dirty="0"/>
          </a:p>
        </p:txBody>
      </p:sp>
      <p:sp>
        <p:nvSpPr>
          <p:cNvPr id="38" name="Text 35"/>
          <p:cNvSpPr/>
          <p:nvPr/>
        </p:nvSpPr>
        <p:spPr>
          <a:xfrm>
            <a:off x="2043978" y="4173736"/>
            <a:ext cx="1978233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, BatchNorm, Dropout 0.3</a:t>
            </a:r>
            <a:endParaRPr lang="en-US" sz="834" dirty="0"/>
          </a:p>
        </p:txBody>
      </p:sp>
      <p:sp>
        <p:nvSpPr>
          <p:cNvPr id="39" name="Text 36"/>
          <p:cNvSpPr/>
          <p:nvPr/>
        </p:nvSpPr>
        <p:spPr>
          <a:xfrm>
            <a:off x="4165950" y="4084439"/>
            <a:ext cx="991837" cy="489347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(64)</a:t>
            </a:r>
            <a:endParaRPr lang="en-US" sz="834" dirty="0"/>
          </a:p>
        </p:txBody>
      </p:sp>
      <p:sp>
        <p:nvSpPr>
          <p:cNvPr id="40" name="Text 37"/>
          <p:cNvSpPr/>
          <p:nvPr/>
        </p:nvSpPr>
        <p:spPr>
          <a:xfrm>
            <a:off x="571500" y="4573786"/>
            <a:ext cx="1365321" cy="492919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748"/>
                </a:solidFill>
              </a:rPr>
              <a:t>Output Layer</a:t>
            </a:r>
            <a:endParaRPr lang="en-US" sz="784" dirty="0"/>
          </a:p>
        </p:txBody>
      </p:sp>
      <p:sp>
        <p:nvSpPr>
          <p:cNvPr id="41" name="Text 38"/>
          <p:cNvSpPr/>
          <p:nvPr/>
        </p:nvSpPr>
        <p:spPr>
          <a:xfrm>
            <a:off x="2043978" y="4663083"/>
            <a:ext cx="4351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2 Units,</a:t>
            </a:r>
            <a:endParaRPr lang="en-US" sz="834" dirty="0"/>
          </a:p>
        </p:txBody>
      </p:sp>
      <p:sp>
        <p:nvSpPr>
          <p:cNvPr id="42" name="Text 39"/>
          <p:cNvSpPr/>
          <p:nvPr/>
        </p:nvSpPr>
        <p:spPr>
          <a:xfrm>
            <a:off x="2479132" y="4663083"/>
            <a:ext cx="4749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E5FF"/>
                </a:solidFill>
              </a:rPr>
              <a:t>Softmax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2043978" y="4663083"/>
            <a:ext cx="1520335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(Normal vs Neoantigen)</a:t>
            </a:r>
            <a:endParaRPr lang="en-US" sz="834" dirty="0"/>
          </a:p>
        </p:txBody>
      </p:sp>
      <p:sp>
        <p:nvSpPr>
          <p:cNvPr id="44" name="Text 41"/>
          <p:cNvSpPr/>
          <p:nvPr/>
        </p:nvSpPr>
        <p:spPr>
          <a:xfrm>
            <a:off x="4165950" y="4573786"/>
            <a:ext cx="991837" cy="492919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748"/>
                </a:solidFill>
              </a:rPr>
              <a:t>(2)</a:t>
            </a:r>
            <a:endParaRPr lang="en-US" sz="834" dirty="0"/>
          </a:p>
        </p:txBody>
      </p:sp>
      <p:pic>
        <p:nvPicPr>
          <p:cNvPr id="4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119" y="1514475"/>
            <a:ext cx="3043238" cy="1843088"/>
          </a:xfrm>
          <a:prstGeom prst="rect">
            <a:avLst/>
          </a:prstGeom>
        </p:spPr>
      </p:pic>
      <p:sp>
        <p:nvSpPr>
          <p:cNvPr id="46" name="Shape 42"/>
          <p:cNvSpPr/>
          <p:nvPr/>
        </p:nvSpPr>
        <p:spPr>
          <a:xfrm>
            <a:off x="5514975" y="3507581"/>
            <a:ext cx="3057525" cy="1307306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47" name="Text 43"/>
          <p:cNvSpPr/>
          <p:nvPr/>
        </p:nvSpPr>
        <p:spPr>
          <a:xfrm>
            <a:off x="5657850" y="3650456"/>
            <a:ext cx="2771775" cy="25360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OPTIMIZATION SETTINGS</a:t>
            </a:r>
            <a:endParaRPr lang="en-US" sz="885" dirty="0"/>
          </a:p>
        </p:txBody>
      </p:sp>
      <p:sp>
        <p:nvSpPr>
          <p:cNvPr id="48" name="Text 44"/>
          <p:cNvSpPr/>
          <p:nvPr/>
        </p:nvSpPr>
        <p:spPr>
          <a:xfrm>
            <a:off x="5657850" y="4011216"/>
            <a:ext cx="13430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E5FF"/>
                </a:solidFill>
              </a:rPr>
              <a:t>Optimizer</a:t>
            </a:r>
            <a:endParaRPr lang="en-US" sz="584" dirty="0"/>
          </a:p>
        </p:txBody>
      </p:sp>
      <p:sp>
        <p:nvSpPr>
          <p:cNvPr id="49" name="Text 45"/>
          <p:cNvSpPr/>
          <p:nvPr/>
        </p:nvSpPr>
        <p:spPr>
          <a:xfrm>
            <a:off x="5657850" y="4163020"/>
            <a:ext cx="79820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Adam (lr=0.0005)</a:t>
            </a:r>
            <a:endParaRPr lang="en-US" sz="727" dirty="0"/>
          </a:p>
        </p:txBody>
      </p:sp>
      <p:sp>
        <p:nvSpPr>
          <p:cNvPr id="50" name="Text 46"/>
          <p:cNvSpPr/>
          <p:nvPr/>
        </p:nvSpPr>
        <p:spPr>
          <a:xfrm>
            <a:off x="7086600" y="4011216"/>
            <a:ext cx="13430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E5FF"/>
                </a:solidFill>
              </a:rPr>
              <a:t>Loss Function</a:t>
            </a:r>
            <a:endParaRPr lang="en-US" sz="584" dirty="0"/>
          </a:p>
        </p:txBody>
      </p:sp>
      <p:sp>
        <p:nvSpPr>
          <p:cNvPr id="51" name="Text 47"/>
          <p:cNvSpPr/>
          <p:nvPr/>
        </p:nvSpPr>
        <p:spPr>
          <a:xfrm>
            <a:off x="7086600" y="4163020"/>
            <a:ext cx="118036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Categorical Crossentropy</a:t>
            </a:r>
            <a:endParaRPr lang="en-US" sz="727" dirty="0"/>
          </a:p>
        </p:txBody>
      </p:sp>
      <p:sp>
        <p:nvSpPr>
          <p:cNvPr id="52" name="Text 48"/>
          <p:cNvSpPr/>
          <p:nvPr/>
        </p:nvSpPr>
        <p:spPr>
          <a:xfrm>
            <a:off x="5657850" y="4384477"/>
            <a:ext cx="13430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E5FF"/>
                </a:solidFill>
              </a:rPr>
              <a:t>Batch Size</a:t>
            </a:r>
            <a:endParaRPr lang="en-US" sz="584" dirty="0"/>
          </a:p>
        </p:txBody>
      </p:sp>
      <p:sp>
        <p:nvSpPr>
          <p:cNvPr id="53" name="Text 49"/>
          <p:cNvSpPr/>
          <p:nvPr/>
        </p:nvSpPr>
        <p:spPr>
          <a:xfrm>
            <a:off x="5657850" y="4536281"/>
            <a:ext cx="9916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128 (Stable Learning)</a:t>
            </a:r>
            <a:endParaRPr lang="en-US" sz="727" dirty="0"/>
          </a:p>
        </p:txBody>
      </p:sp>
      <p:sp>
        <p:nvSpPr>
          <p:cNvPr id="54" name="Text 50"/>
          <p:cNvSpPr/>
          <p:nvPr/>
        </p:nvSpPr>
        <p:spPr>
          <a:xfrm>
            <a:off x="7086600" y="4384477"/>
            <a:ext cx="13430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E5FF"/>
                </a:solidFill>
              </a:rPr>
              <a:t>Epochs</a:t>
            </a:r>
            <a:endParaRPr lang="en-US" sz="584" dirty="0"/>
          </a:p>
        </p:txBody>
      </p:sp>
      <p:sp>
        <p:nvSpPr>
          <p:cNvPr id="55" name="Text 51"/>
          <p:cNvSpPr/>
          <p:nvPr/>
        </p:nvSpPr>
        <p:spPr>
          <a:xfrm>
            <a:off x="7086600" y="4536281"/>
            <a:ext cx="107346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30 (Early Convergence)</a:t>
            </a:r>
            <a:endParaRPr lang="en-US" sz="727" dirty="0"/>
          </a:p>
        </p:txBody>
      </p:sp>
      <p:sp>
        <p:nvSpPr>
          <p:cNvPr id="56" name="Text 52"/>
          <p:cNvSpPr/>
          <p:nvPr/>
        </p:nvSpPr>
        <p:spPr>
          <a:xfrm>
            <a:off x="8727486" y="5132784"/>
            <a:ext cx="1307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CBD5E0"/>
                </a:solidFill>
              </a:rPr>
              <a:t>05</a:t>
            </a:r>
            <a:endParaRPr lang="en-US" sz="83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428625"/>
            <a:ext cx="8286750" cy="87868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428625" y="1293019"/>
            <a:ext cx="8286750" cy="14288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428625"/>
            <a:ext cx="828675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E1E90"/>
                </a:solidFill>
              </a:rPr>
              <a:t>모델 학습 성능 분석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428625" y="935831"/>
            <a:ext cx="82867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718096"/>
                </a:solidFill>
              </a:rPr>
              <a:t>99.04% 검증 정확도로 안정적 수렴 달성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428625" y="1507331"/>
            <a:ext cx="2666991" cy="692944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8" name="Shape 5"/>
          <p:cNvSpPr/>
          <p:nvPr/>
        </p:nvSpPr>
        <p:spPr>
          <a:xfrm>
            <a:off x="428625" y="1507331"/>
            <a:ext cx="28575" cy="692944"/>
          </a:xfrm>
          <a:prstGeom prst="rect">
            <a:avLst/>
          </a:prstGeom>
          <a:solidFill>
            <a:srgbClr val="00E5FF"/>
          </a:solidFill>
          <a:ln/>
        </p:spPr>
      </p:sp>
      <p:sp>
        <p:nvSpPr>
          <p:cNvPr id="9" name="Text 6"/>
          <p:cNvSpPr/>
          <p:nvPr/>
        </p:nvSpPr>
        <p:spPr>
          <a:xfrm>
            <a:off x="514350" y="1593056"/>
            <a:ext cx="24765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0AEC0"/>
                </a:solidFill>
              </a:rPr>
              <a:t>Validation Accuracy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514350" y="1764506"/>
            <a:ext cx="2476509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E5FF"/>
                </a:solidFill>
              </a:rPr>
              <a:t>99.04%</a:t>
            </a:r>
            <a:endParaRPr lang="en-US" sz="1808" dirty="0"/>
          </a:p>
        </p:txBody>
      </p:sp>
      <p:sp>
        <p:nvSpPr>
          <p:cNvPr id="11" name="Shape 8"/>
          <p:cNvSpPr/>
          <p:nvPr/>
        </p:nvSpPr>
        <p:spPr>
          <a:xfrm>
            <a:off x="3219459" y="1507331"/>
            <a:ext cx="2676534" cy="692944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12" name="Shape 9"/>
          <p:cNvSpPr/>
          <p:nvPr/>
        </p:nvSpPr>
        <p:spPr>
          <a:xfrm>
            <a:off x="3219459" y="1507331"/>
            <a:ext cx="28575" cy="692944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13" name="Text 10"/>
          <p:cNvSpPr/>
          <p:nvPr/>
        </p:nvSpPr>
        <p:spPr>
          <a:xfrm>
            <a:off x="3314700" y="1593056"/>
            <a:ext cx="24860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718096"/>
                </a:solidFill>
              </a:rPr>
              <a:t>Validation Loss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314700" y="1764506"/>
            <a:ext cx="248602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2D3748"/>
                </a:solidFill>
              </a:rPr>
              <a:t>0.0551</a:t>
            </a:r>
            <a:endParaRPr lang="en-US" sz="1808" dirty="0"/>
          </a:p>
        </p:txBody>
      </p:sp>
      <p:sp>
        <p:nvSpPr>
          <p:cNvPr id="15" name="Shape 12"/>
          <p:cNvSpPr/>
          <p:nvPr/>
        </p:nvSpPr>
        <p:spPr>
          <a:xfrm>
            <a:off x="6029325" y="1507331"/>
            <a:ext cx="2686050" cy="692944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16" name="Shape 13"/>
          <p:cNvSpPr/>
          <p:nvPr/>
        </p:nvSpPr>
        <p:spPr>
          <a:xfrm>
            <a:off x="6029325" y="1507331"/>
            <a:ext cx="28575" cy="692944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17" name="Text 14"/>
          <p:cNvSpPr/>
          <p:nvPr/>
        </p:nvSpPr>
        <p:spPr>
          <a:xfrm>
            <a:off x="6134081" y="1593056"/>
            <a:ext cx="24955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718096"/>
                </a:solidFill>
              </a:rPr>
              <a:t>Total Epochs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6134081" y="1764506"/>
            <a:ext cx="249554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2D3748"/>
                </a:solidFill>
              </a:rPr>
              <a:t>30</a:t>
            </a:r>
            <a:endParaRPr lang="en-US" sz="1808" dirty="0"/>
          </a:p>
        </p:txBody>
      </p:sp>
      <p:sp>
        <p:nvSpPr>
          <p:cNvPr id="19" name="Shape 16"/>
          <p:cNvSpPr/>
          <p:nvPr/>
        </p:nvSpPr>
        <p:spPr>
          <a:xfrm>
            <a:off x="428625" y="2343150"/>
            <a:ext cx="4071938" cy="1055098"/>
          </a:xfrm>
          <a:prstGeom prst="rect">
            <a:avLst/>
          </a:prstGeom>
          <a:solidFill>
            <a:srgbClr val="FFFFFF"/>
          </a:solidFill>
          <a:ln w="9144">
            <a:solidFill>
              <a:srgbClr val="E2E8F0"/>
            </a:solidFill>
            <a:prstDash val="solid"/>
          </a:ln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459236"/>
            <a:ext cx="128588" cy="128588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14375" y="2428875"/>
            <a:ext cx="77668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1E90"/>
                </a:solidFill>
              </a:rPr>
              <a:t>학습 결과 분석</a:t>
            </a:r>
            <a:endParaRPr lang="en-US" sz="885" dirty="0"/>
          </a:p>
        </p:txBody>
      </p:sp>
      <p:sp>
        <p:nvSpPr>
          <p:cNvPr id="22" name="Text 18"/>
          <p:cNvSpPr/>
          <p:nvPr/>
        </p:nvSpPr>
        <p:spPr>
          <a:xfrm>
            <a:off x="514350" y="2689622"/>
            <a:ext cx="42974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E5FF"/>
                </a:solidFill>
              </a:rPr>
              <a:t>•</a:t>
            </a:r>
            <a:endParaRPr lang="en-US" sz="784" dirty="0"/>
          </a:p>
        </p:txBody>
      </p:sp>
      <p:sp>
        <p:nvSpPr>
          <p:cNvPr id="23" name="Text 19"/>
          <p:cNvSpPr/>
          <p:nvPr/>
        </p:nvSpPr>
        <p:spPr>
          <a:xfrm>
            <a:off x="642938" y="2691408"/>
            <a:ext cx="4829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4A5568"/>
                </a:solidFill>
              </a:rPr>
              <a:t>초기 성능:</a:t>
            </a:r>
            <a:endParaRPr lang="en-US" sz="784" dirty="0"/>
          </a:p>
        </p:txBody>
      </p:sp>
      <p:sp>
        <p:nvSpPr>
          <p:cNvPr id="24" name="Text 20"/>
          <p:cNvSpPr/>
          <p:nvPr/>
        </p:nvSpPr>
        <p:spPr>
          <a:xfrm>
            <a:off x="1125866" y="2691408"/>
            <a:ext cx="13205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Epoch 1에서 98.77% 달성</a:t>
            </a:r>
            <a:endParaRPr lang="en-US" sz="834" dirty="0"/>
          </a:p>
        </p:txBody>
      </p:sp>
      <p:sp>
        <p:nvSpPr>
          <p:cNvPr id="25" name="Text 21"/>
          <p:cNvSpPr/>
          <p:nvPr/>
        </p:nvSpPr>
        <p:spPr>
          <a:xfrm>
            <a:off x="514350" y="2892493"/>
            <a:ext cx="42974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E5FF"/>
                </a:solidFill>
              </a:rPr>
              <a:t>•</a:t>
            </a:r>
            <a:endParaRPr lang="en-US" sz="784" dirty="0"/>
          </a:p>
        </p:txBody>
      </p:sp>
      <p:sp>
        <p:nvSpPr>
          <p:cNvPr id="26" name="Text 22"/>
          <p:cNvSpPr/>
          <p:nvPr/>
        </p:nvSpPr>
        <p:spPr>
          <a:xfrm>
            <a:off x="642938" y="2894279"/>
            <a:ext cx="5880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4A5568"/>
                </a:solidFill>
              </a:rPr>
              <a:t>안정적 수렴:</a:t>
            </a:r>
            <a:endParaRPr lang="en-US" sz="784" dirty="0"/>
          </a:p>
        </p:txBody>
      </p:sp>
      <p:sp>
        <p:nvSpPr>
          <p:cNvPr id="27" name="Text 23"/>
          <p:cNvSpPr/>
          <p:nvPr/>
        </p:nvSpPr>
        <p:spPr>
          <a:xfrm>
            <a:off x="1231013" y="2894279"/>
            <a:ext cx="12129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학습/검증 손실 격차 작음</a:t>
            </a:r>
            <a:endParaRPr lang="en-US" sz="834" dirty="0"/>
          </a:p>
        </p:txBody>
      </p:sp>
      <p:sp>
        <p:nvSpPr>
          <p:cNvPr id="28" name="Text 24"/>
          <p:cNvSpPr/>
          <p:nvPr/>
        </p:nvSpPr>
        <p:spPr>
          <a:xfrm>
            <a:off x="514350" y="3095365"/>
            <a:ext cx="42974" cy="159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E5FF"/>
                </a:solidFill>
              </a:rPr>
              <a:t>•</a:t>
            </a:r>
            <a:endParaRPr lang="en-US" sz="784" dirty="0"/>
          </a:p>
        </p:txBody>
      </p:sp>
      <p:sp>
        <p:nvSpPr>
          <p:cNvPr id="29" name="Text 25"/>
          <p:cNvSpPr/>
          <p:nvPr/>
        </p:nvSpPr>
        <p:spPr>
          <a:xfrm>
            <a:off x="642938" y="3097150"/>
            <a:ext cx="348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4A5568"/>
                </a:solidFill>
              </a:rPr>
              <a:t>최적화:</a:t>
            </a:r>
            <a:endParaRPr lang="en-US" sz="784" dirty="0"/>
          </a:p>
        </p:txBody>
      </p:sp>
      <p:sp>
        <p:nvSpPr>
          <p:cNvPr id="30" name="Text 26"/>
          <p:cNvSpPr/>
          <p:nvPr/>
        </p:nvSpPr>
        <p:spPr>
          <a:xfrm>
            <a:off x="991000" y="3097150"/>
            <a:ext cx="15453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낮은 학습률 및 배치 정규화 적용</a:t>
            </a:r>
            <a:endParaRPr lang="en-US" sz="834" dirty="0"/>
          </a:p>
        </p:txBody>
      </p:sp>
      <p:sp>
        <p:nvSpPr>
          <p:cNvPr id="31" name="Shape 27"/>
          <p:cNvSpPr/>
          <p:nvPr/>
        </p:nvSpPr>
        <p:spPr>
          <a:xfrm>
            <a:off x="428625" y="3469686"/>
            <a:ext cx="1286042" cy="233958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32" name="Shape 28"/>
          <p:cNvSpPr/>
          <p:nvPr/>
        </p:nvSpPr>
        <p:spPr>
          <a:xfrm>
            <a:off x="428625" y="3696500"/>
            <a:ext cx="1286042" cy="7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3" name="Text 29"/>
          <p:cNvSpPr/>
          <p:nvPr/>
        </p:nvSpPr>
        <p:spPr>
          <a:xfrm>
            <a:off x="428625" y="3469686"/>
            <a:ext cx="1286042" cy="23395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E1E90"/>
                </a:solidFill>
              </a:rPr>
              <a:t>지표 (Metric)</a:t>
            </a:r>
            <a:endParaRPr lang="en-US" sz="683" dirty="0"/>
          </a:p>
        </p:txBody>
      </p:sp>
      <p:sp>
        <p:nvSpPr>
          <p:cNvPr id="34" name="Shape 30"/>
          <p:cNvSpPr/>
          <p:nvPr/>
        </p:nvSpPr>
        <p:spPr>
          <a:xfrm>
            <a:off x="1714667" y="3469686"/>
            <a:ext cx="1152878" cy="233958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35" name="Shape 31"/>
          <p:cNvSpPr/>
          <p:nvPr/>
        </p:nvSpPr>
        <p:spPr>
          <a:xfrm>
            <a:off x="1714667" y="3696500"/>
            <a:ext cx="1152878" cy="7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6" name="Text 32"/>
          <p:cNvSpPr/>
          <p:nvPr/>
        </p:nvSpPr>
        <p:spPr>
          <a:xfrm>
            <a:off x="1714667" y="3469686"/>
            <a:ext cx="1152878" cy="23395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E1E90"/>
                </a:solidFill>
              </a:rPr>
              <a:t>학습 (Train)</a:t>
            </a:r>
            <a:endParaRPr lang="en-US" sz="683" dirty="0"/>
          </a:p>
        </p:txBody>
      </p:sp>
      <p:sp>
        <p:nvSpPr>
          <p:cNvPr id="37" name="Shape 33"/>
          <p:cNvSpPr/>
          <p:nvPr/>
        </p:nvSpPr>
        <p:spPr>
          <a:xfrm>
            <a:off x="2867546" y="3469686"/>
            <a:ext cx="1633017" cy="233958"/>
          </a:xfrm>
          <a:prstGeom prst="rect">
            <a:avLst/>
          </a:prstGeom>
          <a:solidFill>
            <a:srgbClr val="F7FAFC"/>
          </a:solidFill>
          <a:ln/>
        </p:spPr>
      </p:sp>
      <p:sp>
        <p:nvSpPr>
          <p:cNvPr id="38" name="Shape 34"/>
          <p:cNvSpPr/>
          <p:nvPr/>
        </p:nvSpPr>
        <p:spPr>
          <a:xfrm>
            <a:off x="2867546" y="3696500"/>
            <a:ext cx="1633017" cy="7144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39" name="Text 35"/>
          <p:cNvSpPr/>
          <p:nvPr/>
        </p:nvSpPr>
        <p:spPr>
          <a:xfrm>
            <a:off x="2867546" y="3469686"/>
            <a:ext cx="1633017" cy="23395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E1E90"/>
                </a:solidFill>
              </a:rPr>
              <a:t>검증 (Validation)</a:t>
            </a:r>
            <a:endParaRPr lang="en-US" sz="683" dirty="0"/>
          </a:p>
        </p:txBody>
      </p:sp>
      <p:sp>
        <p:nvSpPr>
          <p:cNvPr id="40" name="Text 36"/>
          <p:cNvSpPr/>
          <p:nvPr/>
        </p:nvSpPr>
        <p:spPr>
          <a:xfrm>
            <a:off x="428625" y="3700072"/>
            <a:ext cx="1286042" cy="23395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최종 정확도</a:t>
            </a:r>
            <a:endParaRPr lang="en-US" sz="727" dirty="0"/>
          </a:p>
        </p:txBody>
      </p:sp>
      <p:sp>
        <p:nvSpPr>
          <p:cNvPr id="41" name="Text 37"/>
          <p:cNvSpPr/>
          <p:nvPr/>
        </p:nvSpPr>
        <p:spPr>
          <a:xfrm>
            <a:off x="1714667" y="3700072"/>
            <a:ext cx="1152878" cy="23395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99.01%</a:t>
            </a:r>
            <a:endParaRPr lang="en-US" sz="727" dirty="0"/>
          </a:p>
        </p:txBody>
      </p:sp>
      <p:sp>
        <p:nvSpPr>
          <p:cNvPr id="42" name="Text 38"/>
          <p:cNvSpPr/>
          <p:nvPr/>
        </p:nvSpPr>
        <p:spPr>
          <a:xfrm>
            <a:off x="2867546" y="3700072"/>
            <a:ext cx="1633017" cy="23395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99.04%</a:t>
            </a:r>
            <a:endParaRPr lang="en-US" sz="727" dirty="0"/>
          </a:p>
        </p:txBody>
      </p:sp>
      <p:sp>
        <p:nvSpPr>
          <p:cNvPr id="43" name="Text 39"/>
          <p:cNvSpPr/>
          <p:nvPr/>
        </p:nvSpPr>
        <p:spPr>
          <a:xfrm>
            <a:off x="428625" y="3934030"/>
            <a:ext cx="1286042" cy="237530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최종 손실</a:t>
            </a:r>
            <a:endParaRPr lang="en-US" sz="727" dirty="0"/>
          </a:p>
        </p:txBody>
      </p:sp>
      <p:sp>
        <p:nvSpPr>
          <p:cNvPr id="44" name="Text 40"/>
          <p:cNvSpPr/>
          <p:nvPr/>
        </p:nvSpPr>
        <p:spPr>
          <a:xfrm>
            <a:off x="1714667" y="3934030"/>
            <a:ext cx="1152878" cy="237530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0.0341</a:t>
            </a:r>
            <a:endParaRPr lang="en-US" sz="727" dirty="0"/>
          </a:p>
        </p:txBody>
      </p:sp>
      <p:sp>
        <p:nvSpPr>
          <p:cNvPr id="45" name="Text 41"/>
          <p:cNvSpPr/>
          <p:nvPr/>
        </p:nvSpPr>
        <p:spPr>
          <a:xfrm>
            <a:off x="2867546" y="3934030"/>
            <a:ext cx="1633017" cy="237530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0.0551</a:t>
            </a:r>
            <a:endParaRPr lang="en-US" sz="727" dirty="0"/>
          </a:p>
        </p:txBody>
      </p:sp>
      <p:sp>
        <p:nvSpPr>
          <p:cNvPr id="46" name="Shape 42"/>
          <p:cNvSpPr/>
          <p:nvPr/>
        </p:nvSpPr>
        <p:spPr>
          <a:xfrm>
            <a:off x="4643438" y="2343150"/>
            <a:ext cx="4071938" cy="2416373"/>
          </a:xfrm>
          <a:prstGeom prst="rect">
            <a:avLst/>
          </a:prstGeom>
          <a:solidFill>
            <a:srgbClr val="FFFFFF"/>
          </a:solidFill>
          <a:ln w="9144">
            <a:solidFill>
              <a:srgbClr val="E2E8F0"/>
            </a:solidFill>
            <a:prstDash val="solid"/>
          </a:ln>
        </p:spPr>
      </p:sp>
      <p:pic>
        <p:nvPicPr>
          <p:cNvPr id="4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47" y="2765524"/>
            <a:ext cx="2095491" cy="1571597"/>
          </a:xfrm>
          <a:prstGeom prst="rect">
            <a:avLst/>
          </a:prstGeom>
        </p:spPr>
      </p:pic>
      <p:sp>
        <p:nvSpPr>
          <p:cNvPr id="48" name="Text 43"/>
          <p:cNvSpPr/>
          <p:nvPr/>
        </p:nvSpPr>
        <p:spPr>
          <a:xfrm>
            <a:off x="4643438" y="4802386"/>
            <a:ext cx="407193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718096"/>
                </a:solidFill>
              </a:rPr>
              <a:t>▲ 학습 곡선 (Learning Curve): Epoch 진행에 따른 손실 감소 및 정확도 향상 추이</a:t>
            </a:r>
            <a:endParaRPr lang="en-US" sz="621" dirty="0"/>
          </a:p>
        </p:txBody>
      </p:sp>
      <p:sp>
        <p:nvSpPr>
          <p:cNvPr id="49" name="Text 44"/>
          <p:cNvSpPr/>
          <p:nvPr/>
        </p:nvSpPr>
        <p:spPr>
          <a:xfrm>
            <a:off x="8727486" y="4845248"/>
            <a:ext cx="1307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CBD5E0"/>
                </a:solidFill>
              </a:rPr>
              <a:t>06</a:t>
            </a:r>
            <a:endParaRPr lang="en-US" sz="83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9350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7868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93019"/>
            <a:ext cx="8001000" cy="14288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E1E90"/>
                </a:solidFill>
              </a:rPr>
              <a:t>Streamlit 웹 시스템 기능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935831"/>
            <a:ext cx="80010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718096"/>
                </a:solidFill>
              </a:rPr>
              <a:t>실시간 신항원 예측 및 해석 가능한 시각화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507331"/>
            <a:ext cx="428625" cy="428625"/>
          </a:xfrm>
          <a:prstGeom prst="rect">
            <a:avLst/>
          </a:prstGeom>
          <a:solidFill>
            <a:srgbClr val="F0F4FF"/>
          </a:solidFill>
          <a:ln w="18288">
            <a:solidFill>
              <a:srgbClr val="1E1E9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72" y="1635919"/>
            <a:ext cx="192881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43000" y="1507331"/>
            <a:ext cx="289645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1E90"/>
                </a:solidFill>
              </a:rPr>
              <a:t>사용자 인터페이스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1143000" y="1771650"/>
            <a:ext cx="28964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연구자가 9-mer 서열을 직접 입력하고 즉시 결과를 확인할 수 있는 직관적인 대화형 웹 환경을 제공합니다.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571500" y="2447906"/>
            <a:ext cx="428625" cy="428625"/>
          </a:xfrm>
          <a:prstGeom prst="rect">
            <a:avLst/>
          </a:prstGeom>
          <a:solidFill>
            <a:srgbClr val="F0F4FF"/>
          </a:solidFill>
          <a:ln w="18288">
            <a:solidFill>
              <a:srgbClr val="1E1E90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2" y="2576494"/>
            <a:ext cx="192881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3000" y="2447906"/>
            <a:ext cx="289645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1E90"/>
                </a:solidFill>
              </a:rPr>
              <a:t>신항원 확률 판정</a:t>
            </a:r>
            <a:endParaRPr lang="en-US" sz="987" dirty="0"/>
          </a:p>
        </p:txBody>
      </p:sp>
      <p:sp>
        <p:nvSpPr>
          <p:cNvPr id="14" name="Text 9"/>
          <p:cNvSpPr/>
          <p:nvPr/>
        </p:nvSpPr>
        <p:spPr>
          <a:xfrm>
            <a:off x="1143000" y="2712225"/>
            <a:ext cx="28964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AI 모델이 0~1 사이의 확률 점수를 산출하며, 0.5 이상일 경우 신항원 후보로 자동 분류하여 제시합니다.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571500" y="3388482"/>
            <a:ext cx="428625" cy="428625"/>
          </a:xfrm>
          <a:prstGeom prst="rect">
            <a:avLst/>
          </a:prstGeom>
          <a:solidFill>
            <a:srgbClr val="F0F4FF"/>
          </a:solidFill>
          <a:ln w="18288">
            <a:solidFill>
              <a:srgbClr val="1E1E90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8" y="3517069"/>
            <a:ext cx="171450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43000" y="3388482"/>
            <a:ext cx="289645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1E90"/>
                </a:solidFill>
              </a:rPr>
              <a:t>기여도 분석 (Attention)</a:t>
            </a:r>
            <a:endParaRPr lang="en-US" sz="987" dirty="0"/>
          </a:p>
        </p:txBody>
      </p:sp>
      <p:sp>
        <p:nvSpPr>
          <p:cNvPr id="18" name="Text 12"/>
          <p:cNvSpPr/>
          <p:nvPr/>
        </p:nvSpPr>
        <p:spPr>
          <a:xfrm>
            <a:off x="1143000" y="3652800"/>
            <a:ext cx="28964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예측에 결정적인 영향을 미친 아미노산 위치를 히트맵으로 시각화하여 돌연변이의 중요도를 설명합니다.</a:t>
            </a:r>
            <a:endParaRPr lang="en-US" sz="834" dirty="0"/>
          </a:p>
        </p:txBody>
      </p:sp>
      <p:sp>
        <p:nvSpPr>
          <p:cNvPr id="19" name="Shape 13"/>
          <p:cNvSpPr/>
          <p:nvPr/>
        </p:nvSpPr>
        <p:spPr>
          <a:xfrm>
            <a:off x="571500" y="4329057"/>
            <a:ext cx="428625" cy="428625"/>
          </a:xfrm>
          <a:prstGeom prst="rect">
            <a:avLst/>
          </a:prstGeom>
          <a:solidFill>
            <a:srgbClr val="F0F4FF"/>
          </a:solidFill>
          <a:ln w="18288">
            <a:solidFill>
              <a:srgbClr val="1E1E90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72" y="4457644"/>
            <a:ext cx="192881" cy="17145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143000" y="4329057"/>
            <a:ext cx="289645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1E90"/>
                </a:solidFill>
              </a:rPr>
              <a:t>소수성 프로파일</a:t>
            </a:r>
            <a:endParaRPr lang="en-US" sz="987" dirty="0"/>
          </a:p>
        </p:txBody>
      </p:sp>
      <p:sp>
        <p:nvSpPr>
          <p:cNvPr id="22" name="Text 15"/>
          <p:cNvSpPr/>
          <p:nvPr/>
        </p:nvSpPr>
        <p:spPr>
          <a:xfrm>
            <a:off x="1143000" y="4593375"/>
            <a:ext cx="28964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Kyte-Doolittle 척도 기반의 소수성 분포 그래프를 통해 면역원성 평가를 위한 물리화학적 정보를 제공합니다.</a:t>
            </a:r>
            <a:endParaRPr lang="en-US" sz="834" dirty="0"/>
          </a:p>
        </p:txBody>
      </p:sp>
      <p:sp>
        <p:nvSpPr>
          <p:cNvPr id="23" name="Shape 16"/>
          <p:cNvSpPr/>
          <p:nvPr/>
        </p:nvSpPr>
        <p:spPr>
          <a:xfrm>
            <a:off x="4396643" y="1507331"/>
            <a:ext cx="4175857" cy="3429000"/>
          </a:xfrm>
          <a:prstGeom prst="rect">
            <a:avLst/>
          </a:prstGeom>
          <a:solidFill>
            <a:srgbClr val="000000"/>
          </a:solidFill>
          <a:ln w="9144">
            <a:solidFill>
              <a:srgbClr val="E2E8F0"/>
            </a:solidFill>
            <a:prstDash val="solid"/>
          </a:ln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145" y="1507331"/>
            <a:ext cx="4169355" cy="342900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403145" y="4657725"/>
            <a:ext cx="4169355" cy="278606"/>
          </a:xfrm>
          <a:prstGeom prst="rect">
            <a:avLst/>
          </a:prstGeom>
          <a:solidFill>
            <a:srgbClr val="1E1E90">
              <a:alpha val="90000"/>
            </a:srgbClr>
          </a:solidFill>
          <a:ln/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20" y="4747022"/>
            <a:ext cx="100013" cy="100013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4646033" y="4729163"/>
            <a:ext cx="14029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System Prototype Screenshot</a:t>
            </a:r>
            <a:endParaRPr lang="en-US" sz="727" dirty="0"/>
          </a:p>
        </p:txBody>
      </p:sp>
      <p:sp>
        <p:nvSpPr>
          <p:cNvPr id="28" name="Text 19"/>
          <p:cNvSpPr/>
          <p:nvPr/>
        </p:nvSpPr>
        <p:spPr>
          <a:xfrm>
            <a:off x="8727486" y="4809530"/>
            <a:ext cx="1307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CBD5E0"/>
                </a:solidFill>
              </a:rPr>
              <a:t>07</a:t>
            </a:r>
            <a:endParaRPr lang="en-US" sz="83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7868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93019"/>
            <a:ext cx="8001000" cy="14288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E1E90"/>
                </a:solidFill>
              </a:rPr>
              <a:t>활용 방안 및 임상적 가치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571500" y="935831"/>
            <a:ext cx="80010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718096"/>
                </a:solidFill>
              </a:rPr>
              <a:t>맞춤형 암 백신 개발 파이프라인의 핵심 도구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435894"/>
            <a:ext cx="357188" cy="357188"/>
          </a:xfrm>
          <a:prstGeom prst="rect">
            <a:avLst/>
          </a:prstGeom>
          <a:solidFill>
            <a:srgbClr val="F7FAFC"/>
          </a:solidFill>
          <a:ln w="18288">
            <a:solidFill>
              <a:srgbClr val="1E1E9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6" y="1543050"/>
            <a:ext cx="142875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14413" y="1435894"/>
            <a:ext cx="42291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1E90"/>
                </a:solidFill>
              </a:rPr>
              <a:t>맞춤형 암 백신 타겟 선정 최적화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1014413" y="1685925"/>
            <a:ext cx="4229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수천 개의 후보 펩타이드 중 면역 반응 유도 가능성이 높은 신항원을 빠르게 선별하여 백신 제조 비용과 시간을 절감하고 임상 성공률을 제고합니다.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571500" y="2114550"/>
            <a:ext cx="357188" cy="357188"/>
          </a:xfrm>
          <a:prstGeom prst="rect">
            <a:avLst/>
          </a:prstGeom>
          <a:solidFill>
            <a:srgbClr val="F7FAFC"/>
          </a:solidFill>
          <a:ln w="18288">
            <a:solidFill>
              <a:srgbClr val="1E1E90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6" y="2221706"/>
            <a:ext cx="125016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14413" y="2114550"/>
            <a:ext cx="42291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1E90"/>
                </a:solidFill>
              </a:rPr>
              <a:t>임상 의사결정 보조 도구</a:t>
            </a:r>
            <a:endParaRPr lang="en-US" sz="987" dirty="0"/>
          </a:p>
        </p:txBody>
      </p:sp>
      <p:sp>
        <p:nvSpPr>
          <p:cNvPr id="14" name="Text 9"/>
          <p:cNvSpPr/>
          <p:nvPr/>
        </p:nvSpPr>
        <p:spPr>
          <a:xfrm>
            <a:off x="1014413" y="2364581"/>
            <a:ext cx="4229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신항원 후보의 우선순위를 정량적으로 평가하는 객관적 지표를 제공하여, 경험 기반 판단을 데이터 기반 의사결정으로 전환합니다.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571500" y="2793206"/>
            <a:ext cx="357188" cy="357188"/>
          </a:xfrm>
          <a:prstGeom prst="rect">
            <a:avLst/>
          </a:prstGeom>
          <a:solidFill>
            <a:srgbClr val="F7FAFC"/>
          </a:solidFill>
          <a:ln w="18288">
            <a:solidFill>
              <a:srgbClr val="1E1E90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2900363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14413" y="2793206"/>
            <a:ext cx="42291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1E90"/>
                </a:solidFill>
              </a:rPr>
              <a:t>연구 가속화 및 전이 학습</a:t>
            </a:r>
            <a:endParaRPr lang="en-US" sz="987" dirty="0"/>
          </a:p>
        </p:txBody>
      </p:sp>
      <p:sp>
        <p:nvSpPr>
          <p:cNvPr id="18" name="Text 12"/>
          <p:cNvSpPr/>
          <p:nvPr/>
        </p:nvSpPr>
        <p:spPr>
          <a:xfrm>
            <a:off x="1014413" y="3043238"/>
            <a:ext cx="4229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발굴 과정 자동화로 실험 설계에 집중할 수 있으며, 희귀암 등 데이터 부족 영역에서도 전이 학습을 통해 모델 적용 가능성을 확장합니다.</a:t>
            </a:r>
            <a:endParaRPr lang="en-US" sz="834" dirty="0"/>
          </a:p>
        </p:txBody>
      </p:sp>
      <p:sp>
        <p:nvSpPr>
          <p:cNvPr id="19" name="Shape 13"/>
          <p:cNvSpPr/>
          <p:nvPr/>
        </p:nvSpPr>
        <p:spPr>
          <a:xfrm>
            <a:off x="571500" y="3471863"/>
            <a:ext cx="357188" cy="357188"/>
          </a:xfrm>
          <a:prstGeom prst="rect">
            <a:avLst/>
          </a:prstGeom>
          <a:solidFill>
            <a:srgbClr val="F7FAFC"/>
          </a:solidFill>
          <a:ln w="18288">
            <a:solidFill>
              <a:srgbClr val="1E1E90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97" y="3579019"/>
            <a:ext cx="178594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14413" y="3471863"/>
            <a:ext cx="42291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1E90"/>
                </a:solidFill>
              </a:rPr>
              <a:t>다학제 협업 플랫폼</a:t>
            </a:r>
            <a:endParaRPr lang="en-US" sz="987" dirty="0"/>
          </a:p>
        </p:txBody>
      </p:sp>
      <p:sp>
        <p:nvSpPr>
          <p:cNvPr id="22" name="Text 15"/>
          <p:cNvSpPr/>
          <p:nvPr/>
        </p:nvSpPr>
        <p:spPr>
          <a:xfrm>
            <a:off x="1014413" y="3721894"/>
            <a:ext cx="4229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생물정보학자, 면역학자, 임상의가 동일한 웹 인터페이스를 통해 데이터를 공유하고 해석하여 소통 장벽을 낮추고 협업 효율을 높입니다.</a:t>
            </a:r>
            <a:endParaRPr lang="en-US" sz="834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969" y="1443038"/>
            <a:ext cx="3100388" cy="1414463"/>
          </a:xfrm>
          <a:prstGeom prst="rect">
            <a:avLst/>
          </a:prstGeom>
        </p:spPr>
      </p:pic>
      <p:sp>
        <p:nvSpPr>
          <p:cNvPr id="24" name="Shape 16"/>
          <p:cNvSpPr/>
          <p:nvPr/>
        </p:nvSpPr>
        <p:spPr>
          <a:xfrm>
            <a:off x="5457825" y="2950369"/>
            <a:ext cx="1514475" cy="1650206"/>
          </a:xfrm>
          <a:prstGeom prst="rect">
            <a:avLst/>
          </a:prstGeom>
          <a:solidFill>
            <a:srgbClr val="F0F4F8"/>
          </a:solidFill>
          <a:ln/>
        </p:spPr>
      </p:sp>
      <p:sp>
        <p:nvSpPr>
          <p:cNvPr id="25" name="Shape 17"/>
          <p:cNvSpPr/>
          <p:nvPr/>
        </p:nvSpPr>
        <p:spPr>
          <a:xfrm>
            <a:off x="5457825" y="2950369"/>
            <a:ext cx="28575" cy="1650206"/>
          </a:xfrm>
          <a:prstGeom prst="rect">
            <a:avLst/>
          </a:prstGeom>
          <a:solidFill>
            <a:srgbClr val="00E5FF"/>
          </a:solidFill>
          <a:ln/>
        </p:spPr>
      </p:sp>
      <p:sp>
        <p:nvSpPr>
          <p:cNvPr id="26" name="Text 18"/>
          <p:cNvSpPr/>
          <p:nvPr/>
        </p:nvSpPr>
        <p:spPr>
          <a:xfrm>
            <a:off x="5543550" y="3036094"/>
            <a:ext cx="1328738" cy="232172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1E90"/>
                </a:solidFill>
              </a:rPr>
              <a:t>적용 분야</a:t>
            </a:r>
            <a:endParaRPr lang="en-US" sz="885" dirty="0"/>
          </a:p>
        </p:txBody>
      </p:sp>
      <p:sp>
        <p:nvSpPr>
          <p:cNvPr id="27" name="Text 19"/>
          <p:cNvSpPr/>
          <p:nvPr/>
        </p:nvSpPr>
        <p:spPr>
          <a:xfrm>
            <a:off x="5543550" y="3339703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E5FF"/>
                </a:solidFill>
              </a:rPr>
              <a:t>•</a:t>
            </a:r>
            <a:endParaRPr lang="en-US" sz="683" dirty="0"/>
          </a:p>
        </p:txBody>
      </p:sp>
      <p:sp>
        <p:nvSpPr>
          <p:cNvPr id="28" name="Text 20"/>
          <p:cNvSpPr/>
          <p:nvPr/>
        </p:nvSpPr>
        <p:spPr>
          <a:xfrm>
            <a:off x="5629275" y="3348633"/>
            <a:ext cx="102415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개인 맞춤형 암 백신 설계</a:t>
            </a:r>
            <a:endParaRPr lang="en-US" sz="727" dirty="0"/>
          </a:p>
        </p:txBody>
      </p:sp>
      <p:sp>
        <p:nvSpPr>
          <p:cNvPr id="29" name="Text 21"/>
          <p:cNvSpPr/>
          <p:nvPr/>
        </p:nvSpPr>
        <p:spPr>
          <a:xfrm>
            <a:off x="5543550" y="3527227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E5FF"/>
                </a:solidFill>
              </a:rPr>
              <a:t>•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5629275" y="3536156"/>
            <a:ext cx="1182151" cy="2803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면역 체크포인트 억제제 병용 요법 최적화</a:t>
            </a:r>
            <a:endParaRPr lang="en-US" sz="727" dirty="0"/>
          </a:p>
        </p:txBody>
      </p:sp>
      <p:sp>
        <p:nvSpPr>
          <p:cNvPr id="31" name="Text 23"/>
          <p:cNvSpPr/>
          <p:nvPr/>
        </p:nvSpPr>
        <p:spPr>
          <a:xfrm>
            <a:off x="5543550" y="3859411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E5FF"/>
                </a:solidFill>
              </a:rPr>
              <a:t>•</a:t>
            </a:r>
            <a:endParaRPr lang="en-US" sz="683" dirty="0"/>
          </a:p>
        </p:txBody>
      </p:sp>
      <p:sp>
        <p:nvSpPr>
          <p:cNvPr id="32" name="Text 24"/>
          <p:cNvSpPr/>
          <p:nvPr/>
        </p:nvSpPr>
        <p:spPr>
          <a:xfrm>
            <a:off x="5629275" y="3868341"/>
            <a:ext cx="1053759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신항원 특이적 T세포 치료 (TCR-T, CAR-T)</a:t>
            </a:r>
            <a:endParaRPr lang="en-US" sz="727" dirty="0"/>
          </a:p>
        </p:txBody>
      </p:sp>
      <p:sp>
        <p:nvSpPr>
          <p:cNvPr id="33" name="Text 25"/>
          <p:cNvSpPr/>
          <p:nvPr/>
        </p:nvSpPr>
        <p:spPr>
          <a:xfrm>
            <a:off x="5543550" y="4182666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E5FF"/>
                </a:solidFill>
              </a:rPr>
              <a:t>•</a:t>
            </a:r>
            <a:endParaRPr lang="en-US" sz="683" dirty="0"/>
          </a:p>
        </p:txBody>
      </p:sp>
      <p:sp>
        <p:nvSpPr>
          <p:cNvPr id="34" name="Text 26"/>
          <p:cNvSpPr/>
          <p:nvPr/>
        </p:nvSpPr>
        <p:spPr>
          <a:xfrm>
            <a:off x="5629275" y="4191595"/>
            <a:ext cx="123416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암 면역 모니터링 및 재발 예측</a:t>
            </a:r>
            <a:endParaRPr lang="en-US" sz="727" dirty="0"/>
          </a:p>
        </p:txBody>
      </p:sp>
      <p:sp>
        <p:nvSpPr>
          <p:cNvPr id="35" name="Shape 27"/>
          <p:cNvSpPr/>
          <p:nvPr/>
        </p:nvSpPr>
        <p:spPr>
          <a:xfrm>
            <a:off x="7043738" y="2950369"/>
            <a:ext cx="1528763" cy="1505545"/>
          </a:xfrm>
          <a:prstGeom prst="rect">
            <a:avLst/>
          </a:prstGeom>
          <a:solidFill>
            <a:srgbClr val="F0F4F8"/>
          </a:solidFill>
          <a:ln/>
        </p:spPr>
      </p:sp>
      <p:sp>
        <p:nvSpPr>
          <p:cNvPr id="36" name="Shape 28"/>
          <p:cNvSpPr/>
          <p:nvPr/>
        </p:nvSpPr>
        <p:spPr>
          <a:xfrm>
            <a:off x="7043738" y="2950369"/>
            <a:ext cx="28575" cy="1505545"/>
          </a:xfrm>
          <a:prstGeom prst="rect">
            <a:avLst/>
          </a:prstGeom>
          <a:solidFill>
            <a:srgbClr val="1E1E90"/>
          </a:solidFill>
          <a:ln/>
        </p:spPr>
      </p:sp>
      <p:sp>
        <p:nvSpPr>
          <p:cNvPr id="37" name="Text 29"/>
          <p:cNvSpPr/>
          <p:nvPr/>
        </p:nvSpPr>
        <p:spPr>
          <a:xfrm>
            <a:off x="7143750" y="3036094"/>
            <a:ext cx="1343025" cy="232172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1E90"/>
                </a:solidFill>
              </a:rPr>
              <a:t>기대 효과</a:t>
            </a:r>
            <a:endParaRPr lang="en-US" sz="885" dirty="0"/>
          </a:p>
        </p:txBody>
      </p:sp>
      <p:sp>
        <p:nvSpPr>
          <p:cNvPr id="38" name="Text 30"/>
          <p:cNvSpPr/>
          <p:nvPr/>
        </p:nvSpPr>
        <p:spPr>
          <a:xfrm>
            <a:off x="7143750" y="3339703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E5FF"/>
                </a:solidFill>
              </a:rPr>
              <a:t>•</a:t>
            </a:r>
            <a:endParaRPr lang="en-US" sz="683" dirty="0"/>
          </a:p>
        </p:txBody>
      </p:sp>
      <p:sp>
        <p:nvSpPr>
          <p:cNvPr id="39" name="Text 31"/>
          <p:cNvSpPr/>
          <p:nvPr/>
        </p:nvSpPr>
        <p:spPr>
          <a:xfrm>
            <a:off x="7229475" y="3348633"/>
            <a:ext cx="1146153" cy="2803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신항원 발굴 시간 단축 (수주 → 수일)</a:t>
            </a:r>
            <a:endParaRPr lang="en-US" sz="727" dirty="0"/>
          </a:p>
        </p:txBody>
      </p:sp>
      <p:sp>
        <p:nvSpPr>
          <p:cNvPr id="40" name="Text 32"/>
          <p:cNvSpPr/>
          <p:nvPr/>
        </p:nvSpPr>
        <p:spPr>
          <a:xfrm>
            <a:off x="7143750" y="3671888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E5FF"/>
                </a:solidFill>
              </a:rPr>
              <a:t>•</a:t>
            </a:r>
            <a:endParaRPr lang="en-US" sz="683" dirty="0"/>
          </a:p>
        </p:txBody>
      </p:sp>
      <p:sp>
        <p:nvSpPr>
          <p:cNvPr id="41" name="Text 33"/>
          <p:cNvSpPr/>
          <p:nvPr/>
        </p:nvSpPr>
        <p:spPr>
          <a:xfrm>
            <a:off x="7229475" y="3680817"/>
            <a:ext cx="11161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백신 후보 선정 정확도 향상</a:t>
            </a:r>
            <a:endParaRPr lang="en-US" sz="727" dirty="0"/>
          </a:p>
        </p:txBody>
      </p:sp>
      <p:sp>
        <p:nvSpPr>
          <p:cNvPr id="42" name="Text 34"/>
          <p:cNvSpPr/>
          <p:nvPr/>
        </p:nvSpPr>
        <p:spPr>
          <a:xfrm>
            <a:off x="7143750" y="3859411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E5FF"/>
                </a:solidFill>
              </a:rPr>
              <a:t>•</a:t>
            </a:r>
            <a:endParaRPr lang="en-US" sz="683" dirty="0"/>
          </a:p>
        </p:txBody>
      </p:sp>
      <p:sp>
        <p:nvSpPr>
          <p:cNvPr id="43" name="Text 35"/>
          <p:cNvSpPr/>
          <p:nvPr/>
        </p:nvSpPr>
        <p:spPr>
          <a:xfrm>
            <a:off x="7229475" y="3868341"/>
            <a:ext cx="1234167" cy="2803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2D3748"/>
                </a:solidFill>
              </a:rPr>
              <a:t>임상 시험 성공률 제고 및 맞춤형 치료 실현</a:t>
            </a:r>
            <a:endParaRPr lang="en-US" sz="727" dirty="0"/>
          </a:p>
        </p:txBody>
      </p:sp>
      <p:sp>
        <p:nvSpPr>
          <p:cNvPr id="44" name="Text 36"/>
          <p:cNvSpPr/>
          <p:nvPr/>
        </p:nvSpPr>
        <p:spPr>
          <a:xfrm>
            <a:off x="8727486" y="4916686"/>
            <a:ext cx="1307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CBD5E0"/>
                </a:solidFill>
              </a:rPr>
              <a:t>08</a:t>
            </a:r>
            <a:endParaRPr lang="en-US" sz="834" dirty="0"/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4296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Shape 1"/>
          <p:cNvSpPr/>
          <p:nvPr/>
        </p:nvSpPr>
        <p:spPr>
          <a:xfrm>
            <a:off x="571500" y="1257300"/>
            <a:ext cx="8001000" cy="14288"/>
          </a:xfrm>
          <a:prstGeom prst="rect">
            <a:avLst/>
          </a:prstGeom>
          <a:solidFill>
            <a:srgbClr val="1e1e90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571498" y="428625"/>
            <a:ext cx="1809752" cy="352425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121" b="1">
                <a:solidFill>
                  <a:srgbClr val="1e1e90"/>
                </a:solidFill>
                <a:latin typeface="맑은 고딕"/>
                <a:ea typeface="맑은 고딕"/>
              </a:rPr>
              <a:t>결론 및 </a:t>
            </a:r>
            <a:r>
              <a:rPr lang="ko-KR" altLang="en-US" sz="2121" b="1">
                <a:solidFill>
                  <a:srgbClr val="1e1e90"/>
                </a:solidFill>
                <a:latin typeface="맑은 고딕"/>
              </a:rPr>
              <a:t>느낀점</a:t>
            </a:r>
            <a:endParaRPr lang="ko-KR" altLang="en-US" sz="2121" b="1">
              <a:solidFill>
                <a:srgbClr val="1e1e90"/>
              </a:solidFill>
              <a:latin typeface="맑은 고딕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1500" y="935831"/>
            <a:ext cx="2943225" cy="197644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  <a:defRPr/>
            </a:pPr>
            <a:r>
              <a:rPr lang="en-US" sz="1269">
                <a:solidFill>
                  <a:srgbClr val="718096"/>
                </a:solidFill>
              </a:rPr>
              <a:t>차세대 정밀 면역치료를 위한 지속적 진화</a:t>
            </a:r>
            <a:endParaRPr lang="en-US" sz="1269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1500" y="1432322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5813" y="1400175"/>
            <a:ext cx="785812" cy="180975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987" b="1">
                <a:solidFill>
                  <a:srgbClr val="1e1e90"/>
                </a:solidFill>
              </a:rPr>
              <a:t>프로젝트 요약</a:t>
            </a:r>
            <a:endParaRPr lang="en-US" sz="987"/>
          </a:p>
        </p:txBody>
      </p:sp>
      <p:sp>
        <p:nvSpPr>
          <p:cNvPr id="9" name="Shape 5"/>
          <p:cNvSpPr/>
          <p:nvPr/>
        </p:nvSpPr>
        <p:spPr>
          <a:xfrm>
            <a:off x="571500" y="1664494"/>
            <a:ext cx="4909710" cy="453628"/>
          </a:xfrm>
          <a:prstGeom prst="rect">
            <a:avLst/>
          </a:prstGeom>
          <a:solidFill>
            <a:srgbClr val="f7fafc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571500" y="1664494"/>
            <a:ext cx="28575" cy="453628"/>
          </a:xfrm>
          <a:prstGeom prst="rect">
            <a:avLst/>
          </a:prstGeom>
          <a:solidFill>
            <a:srgbClr val="1e1e90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938" y="1837730"/>
            <a:ext cx="107156" cy="1071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7244" y="1818084"/>
            <a:ext cx="288131" cy="115491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  <a:defRPr/>
            </a:pPr>
            <a:r>
              <a:rPr lang="en-US" sz="734" b="1">
                <a:solidFill>
                  <a:srgbClr val="2d3748"/>
                </a:solidFill>
              </a:rPr>
              <a:t>99.04%</a:t>
            </a:r>
            <a:endParaRPr lang="en-US" sz="734"/>
          </a:p>
        </p:txBody>
      </p:sp>
      <p:sp>
        <p:nvSpPr>
          <p:cNvPr id="13" name="Text 8"/>
          <p:cNvSpPr/>
          <p:nvPr/>
        </p:nvSpPr>
        <p:spPr>
          <a:xfrm>
            <a:off x="1236678" y="1735931"/>
            <a:ext cx="722412" cy="254794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  <a:defRPr/>
            </a:pPr>
            <a:r>
              <a:rPr lang="en-US" sz="780">
                <a:solidFill>
                  <a:srgbClr val="2d3748"/>
                </a:solidFill>
              </a:rPr>
              <a:t>예측 정확도</a:t>
            </a:r>
            <a:r>
              <a:rPr lang="ko-KR" altLang="en-US" sz="780">
                <a:solidFill>
                  <a:srgbClr val="2d3748"/>
                </a:solidFill>
              </a:rPr>
              <a:t> </a:t>
            </a:r>
            <a:r>
              <a:rPr lang="en-US" altLang="ko-KR" sz="780">
                <a:solidFill>
                  <a:srgbClr val="2d3748"/>
                </a:solidFill>
              </a:rPr>
              <a:t>99%</a:t>
            </a:r>
            <a:r>
              <a:rPr lang="ko-KR" altLang="en-US" sz="780">
                <a:solidFill>
                  <a:srgbClr val="2d3748"/>
                </a:solidFill>
              </a:rPr>
              <a:t> 달성 목표</a:t>
            </a:r>
            <a:endParaRPr lang="ko-KR" altLang="en-US" sz="780">
              <a:solidFill>
                <a:srgbClr val="2d3748"/>
              </a:solidFill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44815" y="1837730"/>
            <a:ext cx="133945" cy="10715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235910" y="1735931"/>
            <a:ext cx="1531720" cy="254794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  <a:defRPr/>
            </a:pPr>
            <a:r>
              <a:rPr lang="en-US" sz="780">
                <a:solidFill>
                  <a:srgbClr val="2d3748"/>
                </a:solidFill>
              </a:rPr>
              <a:t>자동화된 데이터 라벨링 파이프라인</a:t>
            </a:r>
            <a:endParaRPr lang="en-US" sz="78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53355" y="1837730"/>
            <a:ext cx="133945" cy="10715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044451" y="1735931"/>
            <a:ext cx="1365349" cy="254794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  <a:defRPr/>
            </a:pPr>
            <a:r>
              <a:rPr lang="en-US" sz="780">
                <a:solidFill>
                  <a:srgbClr val="2d3748"/>
                </a:solidFill>
              </a:rPr>
              <a:t>실시간 분석 웹 프로토타입 구축</a:t>
            </a:r>
            <a:endParaRPr lang="en-US" sz="78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1500" y="2201168"/>
            <a:ext cx="160734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03672" y="2175272"/>
            <a:ext cx="872728" cy="17740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987" b="1">
                <a:solidFill>
                  <a:srgbClr val="1e1e90"/>
                </a:solidFill>
              </a:rPr>
              <a:t>Future Roadmap</a:t>
            </a:r>
            <a:endParaRPr lang="en-US" sz="987"/>
          </a:p>
        </p:txBody>
      </p:sp>
      <p:sp>
        <p:nvSpPr>
          <p:cNvPr id="20" name="Text 12"/>
          <p:cNvSpPr/>
          <p:nvPr/>
        </p:nvSpPr>
        <p:spPr>
          <a:xfrm>
            <a:off x="962025" y="2727127"/>
            <a:ext cx="285750" cy="11132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2d3748"/>
                </a:solidFill>
              </a:rPr>
              <a:t>Phase 1</a:t>
            </a:r>
            <a:endParaRPr lang="en-US" sz="683"/>
          </a:p>
        </p:txBody>
      </p:sp>
      <p:sp>
        <p:nvSpPr>
          <p:cNvPr id="21" name="Text 13"/>
          <p:cNvSpPr/>
          <p:nvPr/>
        </p:nvSpPr>
        <p:spPr>
          <a:xfrm>
            <a:off x="571500" y="2891433"/>
            <a:ext cx="1080129" cy="223242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21">
                <a:solidFill>
                  <a:srgbClr val="718096"/>
                </a:solidFill>
              </a:rPr>
              <a:t>MHC 결합 및</a:t>
            </a:r>
            <a:endParaRPr lang="en-US" sz="621">
              <a:solidFill>
                <a:srgbClr val="718096"/>
              </a:solidFill>
            </a:endParaRPr>
          </a:p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21">
                <a:solidFill>
                  <a:srgbClr val="718096"/>
                </a:solidFill>
              </a:rPr>
              <a:t>면역원성 통합</a:t>
            </a:r>
            <a:endParaRPr lang="en-US" sz="621"/>
          </a:p>
        </p:txBody>
      </p:sp>
      <p:sp>
        <p:nvSpPr>
          <p:cNvPr id="22" name="Text 14"/>
          <p:cNvSpPr/>
          <p:nvPr/>
        </p:nvSpPr>
        <p:spPr>
          <a:xfrm>
            <a:off x="2238375" y="2727127"/>
            <a:ext cx="285750" cy="11132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2d3748"/>
                </a:solidFill>
              </a:rPr>
              <a:t>Phase 2</a:t>
            </a:r>
            <a:endParaRPr lang="en-US" sz="683"/>
          </a:p>
        </p:txBody>
      </p:sp>
      <p:sp>
        <p:nvSpPr>
          <p:cNvPr id="23" name="Text 15"/>
          <p:cNvSpPr/>
          <p:nvPr/>
        </p:nvSpPr>
        <p:spPr>
          <a:xfrm>
            <a:off x="1848027" y="2891433"/>
            <a:ext cx="1080129" cy="223242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21">
                <a:solidFill>
                  <a:srgbClr val="718096"/>
                </a:solidFill>
              </a:rPr>
              <a:t>능동 학습</a:t>
            </a:r>
            <a:endParaRPr lang="en-US" sz="621">
              <a:solidFill>
                <a:srgbClr val="718096"/>
              </a:solidFill>
            </a:endParaRPr>
          </a:p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21">
                <a:solidFill>
                  <a:srgbClr val="718096"/>
                </a:solidFill>
              </a:rPr>
              <a:t>(Active Learning)</a:t>
            </a:r>
            <a:endParaRPr lang="en-US" sz="621"/>
          </a:p>
        </p:txBody>
      </p:sp>
      <p:sp>
        <p:nvSpPr>
          <p:cNvPr id="24" name="Text 16"/>
          <p:cNvSpPr/>
          <p:nvPr/>
        </p:nvSpPr>
        <p:spPr>
          <a:xfrm>
            <a:off x="3514725" y="2727127"/>
            <a:ext cx="285750" cy="11132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2d3748"/>
                </a:solidFill>
              </a:rPr>
              <a:t>Phase 3</a:t>
            </a:r>
            <a:endParaRPr lang="en-US" sz="683"/>
          </a:p>
        </p:txBody>
      </p:sp>
      <p:sp>
        <p:nvSpPr>
          <p:cNvPr id="25" name="Text 17"/>
          <p:cNvSpPr/>
          <p:nvPr/>
        </p:nvSpPr>
        <p:spPr>
          <a:xfrm>
            <a:off x="3124553" y="2891433"/>
            <a:ext cx="1080129" cy="223242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21">
                <a:solidFill>
                  <a:srgbClr val="718096"/>
                </a:solidFill>
              </a:rPr>
              <a:t>다중 암종</a:t>
            </a:r>
            <a:endParaRPr lang="en-US" sz="621">
              <a:solidFill>
                <a:srgbClr val="718096"/>
              </a:solidFill>
            </a:endParaRPr>
          </a:p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21">
                <a:solidFill>
                  <a:srgbClr val="718096"/>
                </a:solidFill>
              </a:rPr>
              <a:t>확장 적용</a:t>
            </a:r>
            <a:endParaRPr lang="en-US" sz="621"/>
          </a:p>
        </p:txBody>
      </p:sp>
      <p:sp>
        <p:nvSpPr>
          <p:cNvPr id="26" name="Text 18"/>
          <p:cNvSpPr/>
          <p:nvPr/>
        </p:nvSpPr>
        <p:spPr>
          <a:xfrm>
            <a:off x="4791075" y="2727127"/>
            <a:ext cx="285750" cy="11132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2d3748"/>
                </a:solidFill>
              </a:rPr>
              <a:t>Phase 4</a:t>
            </a:r>
            <a:endParaRPr lang="en-US" sz="683"/>
          </a:p>
        </p:txBody>
      </p:sp>
      <p:sp>
        <p:nvSpPr>
          <p:cNvPr id="27" name="Text 19"/>
          <p:cNvSpPr/>
          <p:nvPr/>
        </p:nvSpPr>
        <p:spPr>
          <a:xfrm>
            <a:off x="4401080" y="2891433"/>
            <a:ext cx="1080129" cy="223242"/>
          </a:xfrm>
          <a:prstGeom prst="rect">
            <a:avLst/>
          </a:prstGeom>
          <a:noFill/>
          <a:ln/>
        </p:spPr>
        <p:txBody>
          <a:bodyPr wrap="square" lIns="0" tIns="0" rIns="0" bIns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21">
                <a:solidFill>
                  <a:srgbClr val="718096"/>
                </a:solidFill>
              </a:rPr>
              <a:t>클라우드 API</a:t>
            </a:r>
            <a:endParaRPr lang="en-US" sz="621">
              <a:solidFill>
                <a:srgbClr val="718096"/>
              </a:solidFill>
            </a:endParaRPr>
          </a:p>
          <a:p>
            <a:pPr marL="0" indent="0" algn="ctr">
              <a:lnSpc>
                <a:spcPts val="900"/>
              </a:lnSpc>
              <a:buNone/>
              <a:defRPr/>
            </a:pPr>
            <a:r>
              <a:rPr lang="en-US" sz="621">
                <a:solidFill>
                  <a:srgbClr val="718096"/>
                </a:solidFill>
              </a:rPr>
              <a:t>서비스 런칭</a:t>
            </a:r>
            <a:endParaRPr lang="en-US" sz="621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1500" y="3263578"/>
            <a:ext cx="142875" cy="142875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85813" y="3231431"/>
            <a:ext cx="385762" cy="178519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ko-KR" altLang="en-US" sz="987" b="1">
                <a:solidFill>
                  <a:srgbClr val="1e1e90"/>
                </a:solidFill>
              </a:rPr>
              <a:t>느낀점</a:t>
            </a:r>
            <a:endParaRPr lang="ko-KR" altLang="en-US" sz="987" b="1">
              <a:solidFill>
                <a:srgbClr val="1e1e90"/>
              </a:solidFill>
            </a:endParaRPr>
          </a:p>
        </p:txBody>
      </p:sp>
      <p:sp>
        <p:nvSpPr>
          <p:cNvPr id="31" name="Text 22"/>
          <p:cNvSpPr/>
          <p:nvPr/>
        </p:nvSpPr>
        <p:spPr>
          <a:xfrm>
            <a:off x="571500" y="3495749"/>
            <a:ext cx="922939" cy="250031"/>
          </a:xfrm>
          <a:prstGeom prst="rect">
            <a:avLst/>
          </a:prstGeom>
          <a:noFill/>
          <a:ln/>
        </p:spPr>
        <p:txBody>
          <a:bodyPr wrap="square" lIns="68072" tIns="68072" rIns="68072" bIns="68072" anchor="ctr">
            <a:spAutoFit/>
          </a:bodyPr>
          <a:lstStyle/>
          <a:p>
            <a:pPr mar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ffffff"/>
                </a:solidFill>
              </a:rPr>
              <a:t>구분</a:t>
            </a:r>
            <a:endParaRPr lang="en-US" sz="683"/>
          </a:p>
        </p:txBody>
      </p:sp>
      <p:sp>
        <p:nvSpPr>
          <p:cNvPr id="33" name="Text 24"/>
          <p:cNvSpPr/>
          <p:nvPr/>
        </p:nvSpPr>
        <p:spPr>
          <a:xfrm>
            <a:off x="1494439" y="3495749"/>
            <a:ext cx="1904730" cy="250031"/>
          </a:xfrm>
          <a:prstGeom prst="rect">
            <a:avLst/>
          </a:prstGeom>
          <a:noFill/>
          <a:ln/>
        </p:spPr>
        <p:txBody>
          <a:bodyPr wrap="square" lIns="68072" tIns="68072" rIns="68072" bIns="68072" anchor="ctr">
            <a:spAutoFit/>
          </a:bodyPr>
          <a:lstStyle/>
          <a:p>
            <a:pPr mar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ffffff"/>
                </a:solidFill>
              </a:rPr>
              <a:t>현재 (Current)</a:t>
            </a:r>
            <a:endParaRPr lang="en-US" sz="683"/>
          </a:p>
        </p:txBody>
      </p:sp>
      <p:sp>
        <p:nvSpPr>
          <p:cNvPr id="35" name="Text 26"/>
          <p:cNvSpPr/>
          <p:nvPr/>
        </p:nvSpPr>
        <p:spPr>
          <a:xfrm>
            <a:off x="3399169" y="3495749"/>
            <a:ext cx="2082040" cy="250031"/>
          </a:xfrm>
          <a:prstGeom prst="rect">
            <a:avLst/>
          </a:prstGeom>
          <a:noFill/>
          <a:ln/>
        </p:spPr>
        <p:txBody>
          <a:bodyPr wrap="square" lIns="68072" tIns="68072" rIns="68072" bIns="68072" anchor="ctr">
            <a:spAutoFit/>
          </a:bodyPr>
          <a:lstStyle/>
          <a:p>
            <a:pPr mar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ffffff"/>
                </a:solidFill>
              </a:rPr>
              <a:t>미래 (Future)</a:t>
            </a:r>
            <a:endParaRPr lang="en-US" sz="683"/>
          </a:p>
        </p:txBody>
      </p:sp>
      <p:pic>
        <p:nvPicPr>
          <p:cNvPr id="45" name="Image 7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766960" y="1400175"/>
            <a:ext cx="2805540" cy="3529013"/>
          </a:xfrm>
          <a:prstGeom prst="rect">
            <a:avLst/>
          </a:prstGeom>
        </p:spPr>
      </p:pic>
      <p:sp>
        <p:nvSpPr>
          <p:cNvPr id="46" name="Shape 36"/>
          <p:cNvSpPr/>
          <p:nvPr/>
        </p:nvSpPr>
        <p:spPr>
          <a:xfrm>
            <a:off x="5766960" y="3832315"/>
            <a:ext cx="2805540" cy="1096873"/>
          </a:xfrm>
          <a:prstGeom prst="rect">
            <a:avLst/>
          </a:prstGeom>
          <a:solidFill>
            <a:srgbClr val="1e1e90">
              <a:alpha val="40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9" name="Text 39"/>
          <p:cNvSpPr/>
          <p:nvPr/>
        </p:nvSpPr>
        <p:spPr>
          <a:xfrm>
            <a:off x="8727486" y="4773811"/>
            <a:ext cx="111714" cy="141089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  <a:defRPr/>
            </a:pPr>
            <a:r>
              <a:rPr lang="en-US" sz="834">
                <a:solidFill>
                  <a:srgbClr val="cbd5e0"/>
                </a:solidFill>
              </a:rPr>
              <a:t>09</a:t>
            </a:r>
            <a:endParaRPr lang="en-US" sz="834"/>
          </a:p>
        </p:txBody>
      </p:sp>
      <p:graphicFrame>
        <p:nvGraphicFramePr>
          <p:cNvPr id="54" name=""/>
          <p:cNvGraphicFramePr>
            <a:graphicFrameLocks noGrp="1"/>
          </p:cNvGraphicFramePr>
          <p:nvPr/>
        </p:nvGraphicFramePr>
        <p:xfrm>
          <a:off x="571498" y="3495749"/>
          <a:ext cx="4838302" cy="88500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38302"/>
              </a:tblGrid>
              <a:tr h="88500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900">
                          <a:solidFill>
                            <a:schemeClr val="lt1"/>
                          </a:solidFill>
                        </a:rPr>
                        <a:t>두번째 프로젝트를 진행하면서 수업수준자체가 높아 쉽지 않았습니다</a:t>
                      </a:r>
                      <a:r>
                        <a:rPr lang="en-US" altLang="ko-KR" sz="900">
                          <a:solidFill>
                            <a:schemeClr val="lt1"/>
                          </a:solidFill>
                        </a:rPr>
                        <a:t>.</a:t>
                      </a:r>
                      <a:r>
                        <a:rPr lang="ko-KR" altLang="en-US" sz="900">
                          <a:solidFill>
                            <a:schemeClr val="lt1"/>
                          </a:solidFill>
                        </a:rPr>
                        <a:t> 학습러닝을 잘되었다고 생각했지만</a:t>
                      </a:r>
                      <a:r>
                        <a:rPr lang="en-US" altLang="ko-KR" sz="900">
                          <a:solidFill>
                            <a:schemeClr val="lt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lt1"/>
                          </a:solidFill>
                        </a:rPr>
                        <a:t> 실제 스트림 실행 후 입력값에 대한 아웃풋이 엉망으로 나온점이 가장 힘들었으며</a:t>
                      </a:r>
                      <a:r>
                        <a:rPr lang="en-US" altLang="ko-KR" sz="900">
                          <a:solidFill>
                            <a:schemeClr val="lt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lt1"/>
                          </a:solidFill>
                        </a:rPr>
                        <a:t> 우리가 사용하고 있는 </a:t>
                      </a:r>
                      <a:r>
                        <a:rPr lang="en-US" altLang="ko-KR" sz="900">
                          <a:solidFill>
                            <a:schemeClr val="lt1"/>
                          </a:solidFill>
                        </a:rPr>
                        <a:t>ai</a:t>
                      </a:r>
                      <a:r>
                        <a:rPr lang="ko-KR" altLang="en-US" sz="900">
                          <a:solidFill>
                            <a:schemeClr val="lt1"/>
                          </a:solidFill>
                        </a:rPr>
                        <a:t>를 비롯해서 다양한 프로그램이 얼마나 정교하게 설계되어 학습이 잘된것인지 알게 되었습니다</a:t>
                      </a:r>
                      <a:r>
                        <a:rPr lang="en-US" altLang="ko-KR" sz="900">
                          <a:solidFill>
                            <a:schemeClr val="lt1"/>
                          </a:solidFill>
                        </a:rPr>
                        <a:t>.</a:t>
                      </a:r>
                      <a:r>
                        <a:rPr lang="ko-KR" altLang="en-US" sz="900">
                          <a:solidFill>
                            <a:schemeClr val="lt1"/>
                          </a:solidFill>
                        </a:rPr>
                        <a:t> 처음 접해본 분야라서 더욱이 쉽지 않았지만</a:t>
                      </a:r>
                      <a:r>
                        <a:rPr lang="en-US" altLang="ko-KR" sz="900">
                          <a:solidFill>
                            <a:schemeClr val="lt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lt1"/>
                          </a:solidFill>
                        </a:rPr>
                        <a:t> 추후 공부하여 이쪽분야에 대한 공부와 커리어를 기회가 되면 쌓고싶다는 생각이 들었습니다</a:t>
                      </a:r>
                      <a:r>
                        <a:rPr lang="en-US" altLang="ko-KR" sz="900">
                          <a:solidFill>
                            <a:schemeClr val="lt1"/>
                          </a:solidFill>
                        </a:rPr>
                        <a:t>.</a:t>
                      </a:r>
                      <a:endParaRPr lang="ko-KR" altLang="en-US" sz="9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10</ep:Words>
  <ep:PresentationFormat>On-screen Show (16:9)</ep:PresentationFormat>
  <ep:Paragraphs>0</ep:Paragraphs>
  <ep:Slides>9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Slide 7</vt:lpstr>
      <vt:lpstr>슬라이드 2</vt:lpstr>
      <vt:lpstr>Slide 9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2026-01-07T00:48:40.000</dcterms:created>
  <dc:creator>PptxGenJS</dc:creator>
  <cp:lastModifiedBy>human-24</cp:lastModifiedBy>
  <dcterms:modified xsi:type="dcterms:W3CDTF">2026-01-07T03:22:40.367</dcterms:modified>
  <cp:revision>4</cp:revision>
  <dc:subject>PptxGenJS Presentation</dc:subject>
  <dc:title>PptxGenJS Presentation</dc:title>
  <cp:version>1000.0000.01</cp:version>
</cp:coreProperties>
</file>